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4"/>
  </p:sldMasterIdLst>
  <p:notesMasterIdLst>
    <p:notesMasterId r:id="rId21"/>
  </p:notesMasterIdLst>
  <p:sldIdLst>
    <p:sldId id="256" r:id="rId5"/>
    <p:sldId id="264" r:id="rId6"/>
    <p:sldId id="257" r:id="rId7"/>
    <p:sldId id="265" r:id="rId8"/>
    <p:sldId id="260" r:id="rId9"/>
    <p:sldId id="261" r:id="rId10"/>
    <p:sldId id="262" r:id="rId11"/>
    <p:sldId id="263" r:id="rId12"/>
    <p:sldId id="266" r:id="rId13"/>
    <p:sldId id="267" r:id="rId14"/>
    <p:sldId id="272" r:id="rId15"/>
    <p:sldId id="274" r:id="rId16"/>
    <p:sldId id="268" r:id="rId17"/>
    <p:sldId id="273" r:id="rId18"/>
    <p:sldId id="271"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snapToGrid="0">
      <p:cViewPr varScale="1">
        <p:scale>
          <a:sx n="102" d="100"/>
          <a:sy n="102" d="100"/>
        </p:scale>
        <p:origin x="96" y="2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C1542D-B5F8-44E7-B3A2-1896680F6217}"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6BA8BB11-E24C-415A-B604-C09FE3C9009B}">
      <dgm:prSet phldrT="[Text]" custT="1"/>
      <dgm:spPr/>
      <dgm:t>
        <a:bodyPr/>
        <a:lstStyle/>
        <a:p>
          <a:r>
            <a:rPr lang="en-US" sz="1600" b="1" dirty="0" smtClean="0"/>
            <a:t>Coverage</a:t>
          </a:r>
        </a:p>
        <a:p>
          <a:r>
            <a:rPr lang="en-US" sz="1600" b="1" dirty="0" smtClean="0"/>
            <a:t>(Test Everyone)</a:t>
          </a:r>
          <a:endParaRPr lang="en-US" sz="1600" b="1" dirty="0"/>
        </a:p>
      </dgm:t>
    </dgm:pt>
    <dgm:pt modelId="{2E9F972F-6010-4AC4-B856-36A8873B2D0B}" type="parTrans" cxnId="{965CBAC6-188A-4D55-9911-01E05F01D969}">
      <dgm:prSet/>
      <dgm:spPr/>
      <dgm:t>
        <a:bodyPr/>
        <a:lstStyle/>
        <a:p>
          <a:endParaRPr lang="en-US"/>
        </a:p>
      </dgm:t>
    </dgm:pt>
    <dgm:pt modelId="{F20CABD9-B95B-477B-B8FD-5173D2D63132}" type="sibTrans" cxnId="{965CBAC6-188A-4D55-9911-01E05F01D969}">
      <dgm:prSet/>
      <dgm:spPr/>
      <dgm:t>
        <a:bodyPr/>
        <a:lstStyle/>
        <a:p>
          <a:endParaRPr lang="en-US"/>
        </a:p>
      </dgm:t>
    </dgm:pt>
    <dgm:pt modelId="{B0F9C72F-6470-456D-9268-27DEDB442510}">
      <dgm:prSet phldrT="[Text]" custT="1"/>
      <dgm:spPr/>
      <dgm:t>
        <a:bodyPr/>
        <a:lstStyle/>
        <a:p>
          <a:pPr>
            <a:lnSpc>
              <a:spcPct val="150000"/>
            </a:lnSpc>
            <a:spcBef>
              <a:spcPts val="600"/>
            </a:spcBef>
          </a:pPr>
          <a:r>
            <a:rPr lang="en-US" sz="2800" dirty="0" smtClean="0"/>
            <a:t>Inpatient</a:t>
          </a:r>
          <a:endParaRPr lang="en-US" sz="2800" dirty="0"/>
        </a:p>
      </dgm:t>
    </dgm:pt>
    <dgm:pt modelId="{7BCEA599-FC27-4E49-B149-D83EC6C2D1DE}" type="parTrans" cxnId="{0058416E-C188-4723-A676-91AECD41C615}">
      <dgm:prSet/>
      <dgm:spPr/>
      <dgm:t>
        <a:bodyPr/>
        <a:lstStyle/>
        <a:p>
          <a:endParaRPr lang="en-US"/>
        </a:p>
      </dgm:t>
    </dgm:pt>
    <dgm:pt modelId="{E1A6715E-4D54-4178-A15C-41E87A7681CD}" type="sibTrans" cxnId="{0058416E-C188-4723-A676-91AECD41C615}">
      <dgm:prSet/>
      <dgm:spPr/>
      <dgm:t>
        <a:bodyPr/>
        <a:lstStyle/>
        <a:p>
          <a:endParaRPr lang="en-US"/>
        </a:p>
      </dgm:t>
    </dgm:pt>
    <dgm:pt modelId="{BD15B242-D39A-4C8B-BA98-B8387A45E89D}">
      <dgm:prSet phldrT="[Text]"/>
      <dgm:spPr/>
      <dgm:t>
        <a:bodyPr/>
        <a:lstStyle/>
        <a:p>
          <a:r>
            <a:rPr lang="en-US" b="1" dirty="0" smtClean="0"/>
            <a:t>Screening</a:t>
          </a:r>
        </a:p>
        <a:p>
          <a:r>
            <a:rPr lang="en-US" b="1" dirty="0" smtClean="0"/>
            <a:t>(Test Those Eligible)</a:t>
          </a:r>
          <a:endParaRPr lang="en-US" b="1" dirty="0"/>
        </a:p>
      </dgm:t>
    </dgm:pt>
    <dgm:pt modelId="{F754E06C-0333-4C78-93F0-27FCF35BF760}" type="parTrans" cxnId="{A14ED99A-605B-4E5A-8643-6E11183C0329}">
      <dgm:prSet/>
      <dgm:spPr/>
      <dgm:t>
        <a:bodyPr/>
        <a:lstStyle/>
        <a:p>
          <a:endParaRPr lang="en-US"/>
        </a:p>
      </dgm:t>
    </dgm:pt>
    <dgm:pt modelId="{42A47536-C6CA-4F63-9CCB-48CCDC26BC46}" type="sibTrans" cxnId="{A14ED99A-605B-4E5A-8643-6E11183C0329}">
      <dgm:prSet/>
      <dgm:spPr/>
      <dgm:t>
        <a:bodyPr/>
        <a:lstStyle/>
        <a:p>
          <a:endParaRPr lang="en-US"/>
        </a:p>
      </dgm:t>
    </dgm:pt>
    <dgm:pt modelId="{DA3D9C26-8B15-4CBB-AA61-F7155DA471C0}">
      <dgm:prSet phldrT="[Text]" custT="1"/>
      <dgm:spPr/>
      <dgm:t>
        <a:bodyPr/>
        <a:lstStyle/>
        <a:p>
          <a:r>
            <a:rPr lang="en-US" sz="2800" dirty="0" smtClean="0"/>
            <a:t>Outpatient Departments</a:t>
          </a:r>
          <a:endParaRPr lang="en-US" sz="2800" dirty="0"/>
        </a:p>
      </dgm:t>
    </dgm:pt>
    <dgm:pt modelId="{A09D49F0-0296-4917-A784-6E5BEF650B86}" type="parTrans" cxnId="{D2144A42-0E4B-49AF-9065-EB96A7FEAB9C}">
      <dgm:prSet/>
      <dgm:spPr/>
      <dgm:t>
        <a:bodyPr/>
        <a:lstStyle/>
        <a:p>
          <a:endParaRPr lang="en-US"/>
        </a:p>
      </dgm:t>
    </dgm:pt>
    <dgm:pt modelId="{8C14FF75-84F2-439F-952E-4D3481EEB158}" type="sibTrans" cxnId="{D2144A42-0E4B-49AF-9065-EB96A7FEAB9C}">
      <dgm:prSet/>
      <dgm:spPr/>
      <dgm:t>
        <a:bodyPr/>
        <a:lstStyle/>
        <a:p>
          <a:endParaRPr lang="en-US"/>
        </a:p>
      </dgm:t>
    </dgm:pt>
    <dgm:pt modelId="{8DEB36AB-F9EA-4673-89BC-D413D026BEC1}">
      <dgm:prSet phldrT="[Text]"/>
      <dgm:spPr/>
      <dgm:t>
        <a:bodyPr/>
        <a:lstStyle/>
        <a:p>
          <a:r>
            <a:rPr lang="en-US" b="1" dirty="0" smtClean="0"/>
            <a:t>Index Testing</a:t>
          </a:r>
        </a:p>
        <a:p>
          <a:r>
            <a:rPr lang="en-US" b="1" dirty="0" smtClean="0"/>
            <a:t>(Test Contacts of PLHIV)</a:t>
          </a:r>
          <a:endParaRPr lang="en-US" b="1" dirty="0"/>
        </a:p>
      </dgm:t>
    </dgm:pt>
    <dgm:pt modelId="{51E73F4C-1D43-4635-A448-6BB04294E7F3}" type="parTrans" cxnId="{AF63A995-4855-4E9E-8FA6-E20AE8BA61B9}">
      <dgm:prSet/>
      <dgm:spPr/>
      <dgm:t>
        <a:bodyPr/>
        <a:lstStyle/>
        <a:p>
          <a:endParaRPr lang="en-US"/>
        </a:p>
      </dgm:t>
    </dgm:pt>
    <dgm:pt modelId="{F50580EC-EEDC-40D6-8F11-4BBB73A9253F}" type="sibTrans" cxnId="{AF63A995-4855-4E9E-8FA6-E20AE8BA61B9}">
      <dgm:prSet/>
      <dgm:spPr/>
      <dgm:t>
        <a:bodyPr/>
        <a:lstStyle/>
        <a:p>
          <a:endParaRPr lang="en-US"/>
        </a:p>
      </dgm:t>
    </dgm:pt>
    <dgm:pt modelId="{0C6C9B6D-3CC5-47E9-8CD0-57C9A0F75BB6}">
      <dgm:prSet phldrT="[Text]" custT="1"/>
      <dgm:spPr/>
      <dgm:t>
        <a:bodyPr/>
        <a:lstStyle/>
        <a:p>
          <a:r>
            <a:rPr lang="en-US" sz="2800" dirty="0" smtClean="0"/>
            <a:t>HIV+ women </a:t>
          </a:r>
          <a:r>
            <a:rPr lang="en-US" sz="2000" dirty="0" smtClean="0"/>
            <a:t>(HTS/ART clinic)</a:t>
          </a:r>
          <a:endParaRPr lang="en-US" sz="2000" dirty="0"/>
        </a:p>
      </dgm:t>
    </dgm:pt>
    <dgm:pt modelId="{2C694761-8BE7-46FB-9F28-142396EBEFC4}" type="parTrans" cxnId="{75320F6A-70AD-48F3-A30E-BBC886CC7B35}">
      <dgm:prSet/>
      <dgm:spPr/>
      <dgm:t>
        <a:bodyPr/>
        <a:lstStyle/>
        <a:p>
          <a:endParaRPr lang="en-US"/>
        </a:p>
      </dgm:t>
    </dgm:pt>
    <dgm:pt modelId="{BF5DC4D0-3A74-4F92-866C-1B7EF2CC6DA6}" type="sibTrans" cxnId="{75320F6A-70AD-48F3-A30E-BBC886CC7B35}">
      <dgm:prSet/>
      <dgm:spPr/>
      <dgm:t>
        <a:bodyPr/>
        <a:lstStyle/>
        <a:p>
          <a:endParaRPr lang="en-US"/>
        </a:p>
      </dgm:t>
    </dgm:pt>
    <dgm:pt modelId="{68B5C140-5301-4631-A7C1-124DB152BC8C}">
      <dgm:prSet phldrT="[Text]" custT="1"/>
      <dgm:spPr/>
      <dgm:t>
        <a:bodyPr/>
        <a:lstStyle/>
        <a:p>
          <a:r>
            <a:rPr lang="en-US" sz="2800" dirty="0" smtClean="0"/>
            <a:t>HIV+ men   </a:t>
          </a:r>
          <a:r>
            <a:rPr lang="en-US" sz="2000" dirty="0" smtClean="0"/>
            <a:t>(HTS/ART clinic)</a:t>
          </a:r>
          <a:endParaRPr lang="en-US" sz="2000" dirty="0"/>
        </a:p>
      </dgm:t>
    </dgm:pt>
    <dgm:pt modelId="{386CE4E4-2A87-4C4D-BF36-1761A5A2753D}" type="parTrans" cxnId="{A48C6E83-08D4-4B0E-8D6F-83157D341CE8}">
      <dgm:prSet/>
      <dgm:spPr/>
      <dgm:t>
        <a:bodyPr/>
        <a:lstStyle/>
        <a:p>
          <a:endParaRPr lang="en-US"/>
        </a:p>
      </dgm:t>
    </dgm:pt>
    <dgm:pt modelId="{BBAC8987-A55F-495F-ACD1-1BAC4B2EAC22}" type="sibTrans" cxnId="{A48C6E83-08D4-4B0E-8D6F-83157D341CE8}">
      <dgm:prSet/>
      <dgm:spPr/>
      <dgm:t>
        <a:bodyPr/>
        <a:lstStyle/>
        <a:p>
          <a:endParaRPr lang="en-US"/>
        </a:p>
      </dgm:t>
    </dgm:pt>
    <dgm:pt modelId="{5C1692A1-3CF5-4F56-ACDD-254B49E8CEE9}">
      <dgm:prSet phldrT="[Text]" custT="1"/>
      <dgm:spPr/>
      <dgm:t>
        <a:bodyPr/>
        <a:lstStyle/>
        <a:p>
          <a:pPr>
            <a:lnSpc>
              <a:spcPct val="150000"/>
            </a:lnSpc>
            <a:spcBef>
              <a:spcPts val="600"/>
            </a:spcBef>
          </a:pPr>
          <a:r>
            <a:rPr lang="en-US" sz="2800" dirty="0" smtClean="0"/>
            <a:t>Tuberculosis</a:t>
          </a:r>
          <a:endParaRPr lang="en-US" sz="2800" dirty="0"/>
        </a:p>
      </dgm:t>
    </dgm:pt>
    <dgm:pt modelId="{00BF1752-5E3F-48CA-A20E-3E46A5E10890}" type="parTrans" cxnId="{2A24ED1C-06ED-42FB-8B9A-47116FE7D8F5}">
      <dgm:prSet/>
      <dgm:spPr/>
      <dgm:t>
        <a:bodyPr/>
        <a:lstStyle/>
        <a:p>
          <a:endParaRPr lang="en-US"/>
        </a:p>
      </dgm:t>
    </dgm:pt>
    <dgm:pt modelId="{7882DE88-3427-45A8-A2AD-F8521B42E877}" type="sibTrans" cxnId="{2A24ED1C-06ED-42FB-8B9A-47116FE7D8F5}">
      <dgm:prSet/>
      <dgm:spPr/>
      <dgm:t>
        <a:bodyPr/>
        <a:lstStyle/>
        <a:p>
          <a:endParaRPr lang="en-US"/>
        </a:p>
      </dgm:t>
    </dgm:pt>
    <dgm:pt modelId="{FA159E33-91ED-42F9-8935-8768FCB018DF}">
      <dgm:prSet phldrT="[Text]" custT="1"/>
      <dgm:spPr/>
      <dgm:t>
        <a:bodyPr/>
        <a:lstStyle/>
        <a:p>
          <a:pPr>
            <a:lnSpc>
              <a:spcPct val="150000"/>
            </a:lnSpc>
            <a:spcBef>
              <a:spcPts val="600"/>
            </a:spcBef>
          </a:pPr>
          <a:r>
            <a:rPr lang="en-US" sz="2800" dirty="0" smtClean="0"/>
            <a:t>Malnutrition</a:t>
          </a:r>
          <a:endParaRPr lang="en-US" sz="2800" dirty="0"/>
        </a:p>
      </dgm:t>
    </dgm:pt>
    <dgm:pt modelId="{22CA7B60-D3C2-465C-A79E-FCEAA2024FB3}" type="parTrans" cxnId="{C621592C-3CDE-43DB-93F3-F0F61C67596F}">
      <dgm:prSet/>
      <dgm:spPr/>
      <dgm:t>
        <a:bodyPr/>
        <a:lstStyle/>
        <a:p>
          <a:endParaRPr lang="en-US"/>
        </a:p>
      </dgm:t>
    </dgm:pt>
    <dgm:pt modelId="{D64AD97C-0BA2-406A-8822-446BF19F1C2F}" type="sibTrans" cxnId="{C621592C-3CDE-43DB-93F3-F0F61C67596F}">
      <dgm:prSet/>
      <dgm:spPr/>
      <dgm:t>
        <a:bodyPr/>
        <a:lstStyle/>
        <a:p>
          <a:endParaRPr lang="en-US"/>
        </a:p>
      </dgm:t>
    </dgm:pt>
    <dgm:pt modelId="{8707CF4F-8CA4-4CDF-A08F-C76E3F53BF91}">
      <dgm:prSet phldrT="[Text]" custT="1"/>
      <dgm:spPr/>
      <dgm:t>
        <a:bodyPr/>
        <a:lstStyle/>
        <a:p>
          <a:r>
            <a:rPr lang="en-US" sz="2800" dirty="0" smtClean="0"/>
            <a:t>OVC</a:t>
          </a:r>
          <a:endParaRPr lang="en-US" sz="2800" dirty="0"/>
        </a:p>
      </dgm:t>
    </dgm:pt>
    <dgm:pt modelId="{0547EAE4-1A48-4D83-ADDC-38960BD3D4F9}" type="parTrans" cxnId="{B8F374C0-A8AB-45FF-8B73-4EA011AC9F10}">
      <dgm:prSet/>
      <dgm:spPr/>
      <dgm:t>
        <a:bodyPr/>
        <a:lstStyle/>
        <a:p>
          <a:endParaRPr lang="en-US"/>
        </a:p>
      </dgm:t>
    </dgm:pt>
    <dgm:pt modelId="{2E1B53D7-9C88-4DE2-A311-63675B8F1A95}" type="sibTrans" cxnId="{B8F374C0-A8AB-45FF-8B73-4EA011AC9F10}">
      <dgm:prSet/>
      <dgm:spPr/>
      <dgm:t>
        <a:bodyPr/>
        <a:lstStyle/>
        <a:p>
          <a:endParaRPr lang="en-US"/>
        </a:p>
      </dgm:t>
    </dgm:pt>
    <dgm:pt modelId="{F5EB84A9-EC3C-42EF-9EB1-E433C0AE58F5}">
      <dgm:prSet phldrT="[Text]" custT="1"/>
      <dgm:spPr/>
      <dgm:t>
        <a:bodyPr/>
        <a:lstStyle/>
        <a:p>
          <a:r>
            <a:rPr lang="en-US" sz="2800" dirty="0" smtClean="0"/>
            <a:t>Well baby/ Immunization</a:t>
          </a:r>
          <a:endParaRPr lang="en-US" sz="2800" dirty="0"/>
        </a:p>
      </dgm:t>
    </dgm:pt>
    <dgm:pt modelId="{68A63701-F0A0-482B-91B3-C101C363BC22}" type="parTrans" cxnId="{4D50279A-F39C-43FE-88A0-34986A666264}">
      <dgm:prSet/>
      <dgm:spPr/>
      <dgm:t>
        <a:bodyPr/>
        <a:lstStyle/>
        <a:p>
          <a:endParaRPr lang="en-US"/>
        </a:p>
      </dgm:t>
    </dgm:pt>
    <dgm:pt modelId="{10A8F4A2-AA1B-4A58-B256-F253F984CC55}" type="sibTrans" cxnId="{4D50279A-F39C-43FE-88A0-34986A666264}">
      <dgm:prSet/>
      <dgm:spPr/>
      <dgm:t>
        <a:bodyPr/>
        <a:lstStyle/>
        <a:p>
          <a:endParaRPr lang="en-US"/>
        </a:p>
      </dgm:t>
    </dgm:pt>
    <dgm:pt modelId="{B1D27228-2932-41DA-BEB0-C51B7FE79459}">
      <dgm:prSet phldrT="[Text]" custT="1"/>
      <dgm:spPr/>
      <dgm:t>
        <a:bodyPr/>
        <a:lstStyle/>
        <a:p>
          <a:r>
            <a:rPr lang="en-US" sz="2800" dirty="0" smtClean="0"/>
            <a:t>HIV+ pregnant </a:t>
          </a:r>
          <a:r>
            <a:rPr lang="en-US" sz="2000" dirty="0" smtClean="0"/>
            <a:t>(ANC/PMTCT)</a:t>
          </a:r>
          <a:endParaRPr lang="en-US" sz="2000" dirty="0"/>
        </a:p>
      </dgm:t>
    </dgm:pt>
    <dgm:pt modelId="{A0D07935-3050-4692-8E90-117DED6969DB}" type="parTrans" cxnId="{D28CE925-6270-4FE4-B529-ABC3593844E3}">
      <dgm:prSet/>
      <dgm:spPr/>
      <dgm:t>
        <a:bodyPr/>
        <a:lstStyle/>
        <a:p>
          <a:endParaRPr lang="en-US"/>
        </a:p>
      </dgm:t>
    </dgm:pt>
    <dgm:pt modelId="{0614B58C-B5A9-4B1C-9D93-844A3ADDBAD8}" type="sibTrans" cxnId="{D28CE925-6270-4FE4-B529-ABC3593844E3}">
      <dgm:prSet/>
      <dgm:spPr/>
      <dgm:t>
        <a:bodyPr/>
        <a:lstStyle/>
        <a:p>
          <a:endParaRPr lang="en-US"/>
        </a:p>
      </dgm:t>
    </dgm:pt>
    <dgm:pt modelId="{9304D093-2C75-41F0-84BD-2C2A6016ABDC}">
      <dgm:prSet phldrT="[Text]" custT="1"/>
      <dgm:spPr/>
      <dgm:t>
        <a:bodyPr/>
        <a:lstStyle/>
        <a:p>
          <a:r>
            <a:rPr lang="en-US" sz="2800" dirty="0" smtClean="0"/>
            <a:t>HIV+ children </a:t>
          </a:r>
          <a:r>
            <a:rPr lang="en-US" sz="2000" dirty="0" smtClean="0"/>
            <a:t>(EID/</a:t>
          </a:r>
          <a:r>
            <a:rPr lang="en-US" sz="2000" dirty="0" err="1" smtClean="0"/>
            <a:t>Ped</a:t>
          </a:r>
          <a:r>
            <a:rPr lang="en-US" sz="2000" dirty="0" smtClean="0"/>
            <a:t>. ART)</a:t>
          </a:r>
          <a:endParaRPr lang="en-US" sz="2000" dirty="0"/>
        </a:p>
      </dgm:t>
    </dgm:pt>
    <dgm:pt modelId="{AC438972-E752-4CEE-9A76-31B32C28C5E2}" type="parTrans" cxnId="{97465CB1-4C6C-4D5F-9C91-83006134BE75}">
      <dgm:prSet/>
      <dgm:spPr/>
      <dgm:t>
        <a:bodyPr/>
        <a:lstStyle/>
        <a:p>
          <a:endParaRPr lang="en-US"/>
        </a:p>
      </dgm:t>
    </dgm:pt>
    <dgm:pt modelId="{0E5F97F7-3727-44EB-9B66-AB99306AB06B}" type="sibTrans" cxnId="{97465CB1-4C6C-4D5F-9C91-83006134BE75}">
      <dgm:prSet/>
      <dgm:spPr/>
      <dgm:t>
        <a:bodyPr/>
        <a:lstStyle/>
        <a:p>
          <a:endParaRPr lang="en-US"/>
        </a:p>
      </dgm:t>
    </dgm:pt>
    <dgm:pt modelId="{BC0BCA23-23A5-4247-9BB1-1BF95AFA6F6A}">
      <dgm:prSet phldrT="[Text]" custT="1"/>
      <dgm:spPr/>
      <dgm:t>
        <a:bodyPr/>
        <a:lstStyle/>
        <a:p>
          <a:endParaRPr lang="en-US" sz="2800" dirty="0"/>
        </a:p>
      </dgm:t>
    </dgm:pt>
    <dgm:pt modelId="{246FD6F3-B976-45EA-9181-104BE00FA78F}" type="parTrans" cxnId="{A9D91709-F4FC-4AE5-8A6E-1F6552638765}">
      <dgm:prSet/>
      <dgm:spPr/>
      <dgm:t>
        <a:bodyPr/>
        <a:lstStyle/>
        <a:p>
          <a:endParaRPr lang="en-US"/>
        </a:p>
      </dgm:t>
    </dgm:pt>
    <dgm:pt modelId="{AC1B52C5-8D13-4405-9A32-CB904924CA86}" type="sibTrans" cxnId="{A9D91709-F4FC-4AE5-8A6E-1F6552638765}">
      <dgm:prSet/>
      <dgm:spPr/>
      <dgm:t>
        <a:bodyPr/>
        <a:lstStyle/>
        <a:p>
          <a:endParaRPr lang="en-US"/>
        </a:p>
      </dgm:t>
    </dgm:pt>
    <dgm:pt modelId="{A31237BB-A37F-4646-86CD-15398E99420F}">
      <dgm:prSet phldrT="[Text]" custT="1"/>
      <dgm:spPr/>
      <dgm:t>
        <a:bodyPr/>
        <a:lstStyle/>
        <a:p>
          <a:endParaRPr lang="en-US" sz="2800" dirty="0"/>
        </a:p>
      </dgm:t>
    </dgm:pt>
    <dgm:pt modelId="{56C77364-B2B0-4EA1-B851-B55456C1B02B}" type="parTrans" cxnId="{B7B8952E-BB10-4E47-AB3B-3A9FFA13EA21}">
      <dgm:prSet/>
      <dgm:spPr/>
      <dgm:t>
        <a:bodyPr/>
        <a:lstStyle/>
        <a:p>
          <a:endParaRPr lang="en-US"/>
        </a:p>
      </dgm:t>
    </dgm:pt>
    <dgm:pt modelId="{A07E1319-9B21-47BB-BF3D-3CFE8FD4BBD8}" type="sibTrans" cxnId="{B7B8952E-BB10-4E47-AB3B-3A9FFA13EA21}">
      <dgm:prSet/>
      <dgm:spPr/>
      <dgm:t>
        <a:bodyPr/>
        <a:lstStyle/>
        <a:p>
          <a:endParaRPr lang="en-US"/>
        </a:p>
      </dgm:t>
    </dgm:pt>
    <dgm:pt modelId="{A91E3F41-1FB7-454B-A7BB-2466E422AF2D}">
      <dgm:prSet phldrT="[Text]" custT="1"/>
      <dgm:spPr/>
      <dgm:t>
        <a:bodyPr/>
        <a:lstStyle/>
        <a:p>
          <a:pPr>
            <a:lnSpc>
              <a:spcPct val="150000"/>
            </a:lnSpc>
            <a:spcBef>
              <a:spcPts val="600"/>
            </a:spcBef>
          </a:pPr>
          <a:r>
            <a:rPr lang="en-US" sz="2800" dirty="0" smtClean="0"/>
            <a:t>STIs</a:t>
          </a:r>
          <a:endParaRPr lang="en-US" sz="2800" dirty="0"/>
        </a:p>
      </dgm:t>
    </dgm:pt>
    <dgm:pt modelId="{78893D4F-08E2-4081-9630-E005C9064E35}" type="parTrans" cxnId="{2A7B8EE9-0777-4FB1-B05E-5C99BC0A648B}">
      <dgm:prSet/>
      <dgm:spPr/>
      <dgm:t>
        <a:bodyPr/>
        <a:lstStyle/>
        <a:p>
          <a:endParaRPr lang="en-US"/>
        </a:p>
      </dgm:t>
    </dgm:pt>
    <dgm:pt modelId="{C72CFB90-3339-4ED4-B0E5-915354E1B914}" type="sibTrans" cxnId="{2A7B8EE9-0777-4FB1-B05E-5C99BC0A648B}">
      <dgm:prSet/>
      <dgm:spPr/>
      <dgm:t>
        <a:bodyPr/>
        <a:lstStyle/>
        <a:p>
          <a:endParaRPr lang="en-US"/>
        </a:p>
      </dgm:t>
    </dgm:pt>
    <dgm:pt modelId="{166E03AD-AF94-48B2-AF40-650601E11AD1}">
      <dgm:prSet phldrT="[Text]" custT="1"/>
      <dgm:spPr/>
      <dgm:t>
        <a:bodyPr/>
        <a:lstStyle/>
        <a:p>
          <a:endParaRPr lang="en-US" sz="1000" dirty="0"/>
        </a:p>
      </dgm:t>
    </dgm:pt>
    <dgm:pt modelId="{7CF04DAC-8DF4-4C6D-B881-43C03D283683}" type="parTrans" cxnId="{B8C0C8B0-9768-45DA-A025-53A51CCB8069}">
      <dgm:prSet/>
      <dgm:spPr/>
      <dgm:t>
        <a:bodyPr/>
        <a:lstStyle/>
        <a:p>
          <a:endParaRPr lang="en-US"/>
        </a:p>
      </dgm:t>
    </dgm:pt>
    <dgm:pt modelId="{A2B8AB43-2D5D-4D6F-A1B4-27511BFA2C3A}" type="sibTrans" cxnId="{B8C0C8B0-9768-45DA-A025-53A51CCB8069}">
      <dgm:prSet/>
      <dgm:spPr/>
      <dgm:t>
        <a:bodyPr/>
        <a:lstStyle/>
        <a:p>
          <a:endParaRPr lang="en-US"/>
        </a:p>
      </dgm:t>
    </dgm:pt>
    <dgm:pt modelId="{E7DECBD8-4EB6-4616-A479-809993FB1A55}">
      <dgm:prSet phldrT="[Text]" custT="1"/>
      <dgm:spPr/>
      <dgm:t>
        <a:bodyPr/>
        <a:lstStyle/>
        <a:p>
          <a:endParaRPr lang="en-US" sz="1000" dirty="0"/>
        </a:p>
      </dgm:t>
    </dgm:pt>
    <dgm:pt modelId="{F2DAC219-F6F1-4CC1-BCAD-F9D19C855556}" type="parTrans" cxnId="{1152301C-2482-4C16-83F7-D70B1B5FA130}">
      <dgm:prSet/>
      <dgm:spPr/>
      <dgm:t>
        <a:bodyPr/>
        <a:lstStyle/>
        <a:p>
          <a:endParaRPr lang="en-US"/>
        </a:p>
      </dgm:t>
    </dgm:pt>
    <dgm:pt modelId="{C7479C0D-2770-42EF-B879-3940BADDA38E}" type="sibTrans" cxnId="{1152301C-2482-4C16-83F7-D70B1B5FA130}">
      <dgm:prSet/>
      <dgm:spPr/>
      <dgm:t>
        <a:bodyPr/>
        <a:lstStyle/>
        <a:p>
          <a:endParaRPr lang="en-US"/>
        </a:p>
      </dgm:t>
    </dgm:pt>
    <dgm:pt modelId="{AE3997ED-D75E-405D-AF59-BD684B2036BD}">
      <dgm:prSet phldrT="[Text]" custT="1"/>
      <dgm:spPr/>
      <dgm:t>
        <a:bodyPr/>
        <a:lstStyle/>
        <a:p>
          <a:endParaRPr lang="en-US" sz="1000" dirty="0"/>
        </a:p>
      </dgm:t>
    </dgm:pt>
    <dgm:pt modelId="{2AD586CD-5E06-48C0-BC71-11AEC4835671}" type="parTrans" cxnId="{4521BA31-9C05-49AC-9167-4943BB38DC1E}">
      <dgm:prSet/>
      <dgm:spPr/>
      <dgm:t>
        <a:bodyPr/>
        <a:lstStyle/>
        <a:p>
          <a:endParaRPr lang="en-US"/>
        </a:p>
      </dgm:t>
    </dgm:pt>
    <dgm:pt modelId="{2ACF6FF2-9FCC-4C1F-9EDC-CA8BD584695D}" type="sibTrans" cxnId="{4521BA31-9C05-49AC-9167-4943BB38DC1E}">
      <dgm:prSet/>
      <dgm:spPr/>
      <dgm:t>
        <a:bodyPr/>
        <a:lstStyle/>
        <a:p>
          <a:endParaRPr lang="en-US"/>
        </a:p>
      </dgm:t>
    </dgm:pt>
    <dgm:pt modelId="{B1470004-3A6C-45E8-8038-1E49311B14B0}">
      <dgm:prSet phldrT="[Text]" custT="1"/>
      <dgm:spPr/>
      <dgm:t>
        <a:bodyPr/>
        <a:lstStyle/>
        <a:p>
          <a:pPr>
            <a:lnSpc>
              <a:spcPct val="150000"/>
            </a:lnSpc>
            <a:spcBef>
              <a:spcPts val="600"/>
            </a:spcBef>
          </a:pPr>
          <a:r>
            <a:rPr lang="en-US" sz="2800" dirty="0" smtClean="0"/>
            <a:t>Pregnant Women</a:t>
          </a:r>
          <a:endParaRPr lang="en-US" sz="2800" dirty="0"/>
        </a:p>
      </dgm:t>
    </dgm:pt>
    <dgm:pt modelId="{395FEA53-68A7-44AA-A631-027FCFBD4826}" type="parTrans" cxnId="{1ECBE15E-50F6-4107-A18B-13A0C419F839}">
      <dgm:prSet/>
      <dgm:spPr/>
      <dgm:t>
        <a:bodyPr/>
        <a:lstStyle/>
        <a:p>
          <a:endParaRPr lang="en-US"/>
        </a:p>
      </dgm:t>
    </dgm:pt>
    <dgm:pt modelId="{F75CBC0C-0744-4CBA-9DAD-C63EB2BE71BC}" type="sibTrans" cxnId="{1ECBE15E-50F6-4107-A18B-13A0C419F839}">
      <dgm:prSet/>
      <dgm:spPr/>
      <dgm:t>
        <a:bodyPr/>
        <a:lstStyle/>
        <a:p>
          <a:endParaRPr lang="en-US"/>
        </a:p>
      </dgm:t>
    </dgm:pt>
    <dgm:pt modelId="{74FFEF08-F16B-4EE6-8F75-851FCF20E56E}" type="pres">
      <dgm:prSet presAssocID="{7BC1542D-B5F8-44E7-B3A2-1896680F6217}" presName="Name0" presStyleCnt="0">
        <dgm:presLayoutVars>
          <dgm:dir/>
          <dgm:animLvl val="lvl"/>
          <dgm:resizeHandles val="exact"/>
        </dgm:presLayoutVars>
      </dgm:prSet>
      <dgm:spPr/>
      <dgm:t>
        <a:bodyPr/>
        <a:lstStyle/>
        <a:p>
          <a:endParaRPr lang="en-US"/>
        </a:p>
      </dgm:t>
    </dgm:pt>
    <dgm:pt modelId="{DC2EA1AE-F69E-44B7-B619-7268980A1162}" type="pres">
      <dgm:prSet presAssocID="{6BA8BB11-E24C-415A-B604-C09FE3C9009B}" presName="composite" presStyleCnt="0"/>
      <dgm:spPr/>
    </dgm:pt>
    <dgm:pt modelId="{13DB8A0C-A8C6-4277-9FDA-0EF29A257780}" type="pres">
      <dgm:prSet presAssocID="{6BA8BB11-E24C-415A-B604-C09FE3C9009B}" presName="parTx" presStyleLbl="alignNode1" presStyleIdx="0" presStyleCnt="3" custLinFactNeighborX="-103" custLinFactNeighborY="-62000">
        <dgm:presLayoutVars>
          <dgm:chMax val="0"/>
          <dgm:chPref val="0"/>
          <dgm:bulletEnabled val="1"/>
        </dgm:presLayoutVars>
      </dgm:prSet>
      <dgm:spPr/>
      <dgm:t>
        <a:bodyPr/>
        <a:lstStyle/>
        <a:p>
          <a:endParaRPr lang="en-US"/>
        </a:p>
      </dgm:t>
    </dgm:pt>
    <dgm:pt modelId="{63657A37-46C2-4041-9E44-C6A96D2236E2}" type="pres">
      <dgm:prSet presAssocID="{6BA8BB11-E24C-415A-B604-C09FE3C9009B}" presName="desTx" presStyleLbl="alignAccFollowNode1" presStyleIdx="0" presStyleCnt="3" custLinFactNeighborY="-1776">
        <dgm:presLayoutVars>
          <dgm:bulletEnabled val="1"/>
        </dgm:presLayoutVars>
      </dgm:prSet>
      <dgm:spPr/>
      <dgm:t>
        <a:bodyPr/>
        <a:lstStyle/>
        <a:p>
          <a:endParaRPr lang="en-US"/>
        </a:p>
      </dgm:t>
    </dgm:pt>
    <dgm:pt modelId="{0D8FE4A1-3D9B-41B3-B003-169E40086092}" type="pres">
      <dgm:prSet presAssocID="{F20CABD9-B95B-477B-B8FD-5173D2D63132}" presName="space" presStyleCnt="0"/>
      <dgm:spPr/>
    </dgm:pt>
    <dgm:pt modelId="{AC260A5D-F692-464C-899E-403513059E29}" type="pres">
      <dgm:prSet presAssocID="{BD15B242-D39A-4C8B-BA98-B8387A45E89D}" presName="composite" presStyleCnt="0"/>
      <dgm:spPr/>
    </dgm:pt>
    <dgm:pt modelId="{0D708FB4-1C2A-48D1-B6D9-D04A7B4F86EA}" type="pres">
      <dgm:prSet presAssocID="{BD15B242-D39A-4C8B-BA98-B8387A45E89D}" presName="parTx" presStyleLbl="alignNode1" presStyleIdx="1" presStyleCnt="3" custLinFactNeighborY="-2181">
        <dgm:presLayoutVars>
          <dgm:chMax val="0"/>
          <dgm:chPref val="0"/>
          <dgm:bulletEnabled val="1"/>
        </dgm:presLayoutVars>
      </dgm:prSet>
      <dgm:spPr/>
      <dgm:t>
        <a:bodyPr/>
        <a:lstStyle/>
        <a:p>
          <a:endParaRPr lang="en-US"/>
        </a:p>
      </dgm:t>
    </dgm:pt>
    <dgm:pt modelId="{DCD8EB17-4F04-44D6-AC2A-1442DF52E3FE}" type="pres">
      <dgm:prSet presAssocID="{BD15B242-D39A-4C8B-BA98-B8387A45E89D}" presName="desTx" presStyleLbl="alignAccFollowNode1" presStyleIdx="1" presStyleCnt="3" custLinFactNeighborY="-1776">
        <dgm:presLayoutVars>
          <dgm:bulletEnabled val="1"/>
        </dgm:presLayoutVars>
      </dgm:prSet>
      <dgm:spPr/>
      <dgm:t>
        <a:bodyPr/>
        <a:lstStyle/>
        <a:p>
          <a:endParaRPr lang="en-US"/>
        </a:p>
      </dgm:t>
    </dgm:pt>
    <dgm:pt modelId="{8627F3C9-42FA-4B39-BB83-EEEBDF6B7696}" type="pres">
      <dgm:prSet presAssocID="{42A47536-C6CA-4F63-9CCB-48CCDC26BC46}" presName="space" presStyleCnt="0"/>
      <dgm:spPr/>
    </dgm:pt>
    <dgm:pt modelId="{1844635A-09EB-49EA-81F5-7FA75625FAD4}" type="pres">
      <dgm:prSet presAssocID="{8DEB36AB-F9EA-4673-89BC-D413D026BEC1}" presName="composite" presStyleCnt="0"/>
      <dgm:spPr/>
    </dgm:pt>
    <dgm:pt modelId="{5BA2F39A-2466-46B3-A6FD-244A7C31134C}" type="pres">
      <dgm:prSet presAssocID="{8DEB36AB-F9EA-4673-89BC-D413D026BEC1}" presName="parTx" presStyleLbl="alignNode1" presStyleIdx="2" presStyleCnt="3" custLinFactNeighborY="-2181">
        <dgm:presLayoutVars>
          <dgm:chMax val="0"/>
          <dgm:chPref val="0"/>
          <dgm:bulletEnabled val="1"/>
        </dgm:presLayoutVars>
      </dgm:prSet>
      <dgm:spPr/>
      <dgm:t>
        <a:bodyPr/>
        <a:lstStyle/>
        <a:p>
          <a:endParaRPr lang="en-US"/>
        </a:p>
      </dgm:t>
    </dgm:pt>
    <dgm:pt modelId="{3E5094A1-DC37-4CD7-AD0E-3A7681C4841E}" type="pres">
      <dgm:prSet presAssocID="{8DEB36AB-F9EA-4673-89BC-D413D026BEC1}" presName="desTx" presStyleLbl="alignAccFollowNode1" presStyleIdx="2" presStyleCnt="3" custLinFactNeighborY="-1776">
        <dgm:presLayoutVars>
          <dgm:bulletEnabled val="1"/>
        </dgm:presLayoutVars>
      </dgm:prSet>
      <dgm:spPr/>
      <dgm:t>
        <a:bodyPr/>
        <a:lstStyle/>
        <a:p>
          <a:endParaRPr lang="en-US"/>
        </a:p>
      </dgm:t>
    </dgm:pt>
  </dgm:ptLst>
  <dgm:cxnLst>
    <dgm:cxn modelId="{76B56655-C7CB-4EEB-BC5D-B2DAFE8017B2}" type="presOf" srcId="{8707CF4F-8CA4-4CDF-A08F-C76E3F53BF91}" destId="{DCD8EB17-4F04-44D6-AC2A-1442DF52E3FE}" srcOrd="0" destOrd="2" presId="urn:microsoft.com/office/officeart/2005/8/layout/hList1"/>
    <dgm:cxn modelId="{1339D1B3-D1E9-4B9D-9D1F-3991F21C5BA6}" type="presOf" srcId="{8DEB36AB-F9EA-4673-89BC-D413D026BEC1}" destId="{5BA2F39A-2466-46B3-A6FD-244A7C31134C}" srcOrd="0" destOrd="0" presId="urn:microsoft.com/office/officeart/2005/8/layout/hList1"/>
    <dgm:cxn modelId="{B8C0C8B0-9768-45DA-A025-53A51CCB8069}" srcId="{8DEB36AB-F9EA-4673-89BC-D413D026BEC1}" destId="{166E03AD-AF94-48B2-AF40-650601E11AD1}" srcOrd="1" destOrd="0" parTransId="{7CF04DAC-8DF4-4C6D-B881-43C03D283683}" sibTransId="{A2B8AB43-2D5D-4D6F-A1B4-27511BFA2C3A}"/>
    <dgm:cxn modelId="{4D50279A-F39C-43FE-88A0-34986A666264}" srcId="{BD15B242-D39A-4C8B-BA98-B8387A45E89D}" destId="{F5EB84A9-EC3C-42EF-9EB1-E433C0AE58F5}" srcOrd="4" destOrd="0" parTransId="{68A63701-F0A0-482B-91B3-C101C363BC22}" sibTransId="{10A8F4A2-AA1B-4A58-B256-F253F984CC55}"/>
    <dgm:cxn modelId="{ACA27087-400A-4AEE-A572-C02E2336A4CC}" type="presOf" srcId="{A91E3F41-1FB7-454B-A7BB-2466E422AF2D}" destId="{63657A37-46C2-4041-9E44-C6A96D2236E2}" srcOrd="0" destOrd="3" presId="urn:microsoft.com/office/officeart/2005/8/layout/hList1"/>
    <dgm:cxn modelId="{4D140A5C-8236-4A20-8EE2-9E2CEBAC2EA2}" type="presOf" srcId="{0C6C9B6D-3CC5-47E9-8CD0-57C9A0F75BB6}" destId="{3E5094A1-DC37-4CD7-AD0E-3A7681C4841E}" srcOrd="0" destOrd="0" presId="urn:microsoft.com/office/officeart/2005/8/layout/hList1"/>
    <dgm:cxn modelId="{D28CE925-6270-4FE4-B529-ABC3593844E3}" srcId="{8DEB36AB-F9EA-4673-89BC-D413D026BEC1}" destId="{B1D27228-2932-41DA-BEB0-C51B7FE79459}" srcOrd="2" destOrd="0" parTransId="{A0D07935-3050-4692-8E90-117DED6969DB}" sibTransId="{0614B58C-B5A9-4B1C-9D93-844A3ADDBAD8}"/>
    <dgm:cxn modelId="{4521BA31-9C05-49AC-9167-4943BB38DC1E}" srcId="{8DEB36AB-F9EA-4673-89BC-D413D026BEC1}" destId="{AE3997ED-D75E-405D-AF59-BD684B2036BD}" srcOrd="5" destOrd="0" parTransId="{2AD586CD-5E06-48C0-BC71-11AEC4835671}" sibTransId="{2ACF6FF2-9FCC-4C1F-9EDC-CA8BD584695D}"/>
    <dgm:cxn modelId="{5DE6DE46-F7EB-4848-B0D7-1ABD93E60CF6}" type="presOf" srcId="{AE3997ED-D75E-405D-AF59-BD684B2036BD}" destId="{3E5094A1-DC37-4CD7-AD0E-3A7681C4841E}" srcOrd="0" destOrd="5" presId="urn:microsoft.com/office/officeart/2005/8/layout/hList1"/>
    <dgm:cxn modelId="{D2144A42-0E4B-49AF-9065-EB96A7FEAB9C}" srcId="{BD15B242-D39A-4C8B-BA98-B8387A45E89D}" destId="{DA3D9C26-8B15-4CBB-AA61-F7155DA471C0}" srcOrd="0" destOrd="0" parTransId="{A09D49F0-0296-4917-A784-6E5BEF650B86}" sibTransId="{8C14FF75-84F2-439F-952E-4D3481EEB158}"/>
    <dgm:cxn modelId="{B7B8952E-BB10-4E47-AB3B-3A9FFA13EA21}" srcId="{BD15B242-D39A-4C8B-BA98-B8387A45E89D}" destId="{A31237BB-A37F-4646-86CD-15398E99420F}" srcOrd="3" destOrd="0" parTransId="{56C77364-B2B0-4EA1-B851-B55456C1B02B}" sibTransId="{A07E1319-9B21-47BB-BF3D-3CFE8FD4BBD8}"/>
    <dgm:cxn modelId="{5E96F532-D168-44D4-ADF5-21D9CF0DFFEC}" type="presOf" srcId="{B0F9C72F-6470-456D-9268-27DEDB442510}" destId="{63657A37-46C2-4041-9E44-C6A96D2236E2}" srcOrd="0" destOrd="0" presId="urn:microsoft.com/office/officeart/2005/8/layout/hList1"/>
    <dgm:cxn modelId="{DB77F618-2304-485F-A65E-8AA6BC3C0524}" type="presOf" srcId="{68B5C140-5301-4631-A7C1-124DB152BC8C}" destId="{3E5094A1-DC37-4CD7-AD0E-3A7681C4841E}" srcOrd="0" destOrd="4" presId="urn:microsoft.com/office/officeart/2005/8/layout/hList1"/>
    <dgm:cxn modelId="{75320F6A-70AD-48F3-A30E-BBC886CC7B35}" srcId="{8DEB36AB-F9EA-4673-89BC-D413D026BEC1}" destId="{0C6C9B6D-3CC5-47E9-8CD0-57C9A0F75BB6}" srcOrd="0" destOrd="0" parTransId="{2C694761-8BE7-46FB-9F28-142396EBEFC4}" sibTransId="{BF5DC4D0-3A74-4F92-866C-1B7EF2CC6DA6}"/>
    <dgm:cxn modelId="{A9D91709-F4FC-4AE5-8A6E-1F6552638765}" srcId="{BD15B242-D39A-4C8B-BA98-B8387A45E89D}" destId="{BC0BCA23-23A5-4247-9BB1-1BF95AFA6F6A}" srcOrd="1" destOrd="0" parTransId="{246FD6F3-B976-45EA-9181-104BE00FA78F}" sibTransId="{AC1B52C5-8D13-4405-9A32-CB904924CA86}"/>
    <dgm:cxn modelId="{A48C6E83-08D4-4B0E-8D6F-83157D341CE8}" srcId="{8DEB36AB-F9EA-4673-89BC-D413D026BEC1}" destId="{68B5C140-5301-4631-A7C1-124DB152BC8C}" srcOrd="4" destOrd="0" parTransId="{386CE4E4-2A87-4C4D-BF36-1761A5A2753D}" sibTransId="{BBAC8987-A55F-495F-ACD1-1BAC4B2EAC22}"/>
    <dgm:cxn modelId="{4FA0443F-BAB9-4CF6-9D3D-E05404C57F51}" type="presOf" srcId="{166E03AD-AF94-48B2-AF40-650601E11AD1}" destId="{3E5094A1-DC37-4CD7-AD0E-3A7681C4841E}" srcOrd="0" destOrd="1" presId="urn:microsoft.com/office/officeart/2005/8/layout/hList1"/>
    <dgm:cxn modelId="{E254F1E6-0AE1-408F-A694-D1706475B455}" type="presOf" srcId="{7BC1542D-B5F8-44E7-B3A2-1896680F6217}" destId="{74FFEF08-F16B-4EE6-8F75-851FCF20E56E}" srcOrd="0" destOrd="0" presId="urn:microsoft.com/office/officeart/2005/8/layout/hList1"/>
    <dgm:cxn modelId="{CF626BA7-382D-4537-B567-22143EB54FE8}" type="presOf" srcId="{B1D27228-2932-41DA-BEB0-C51B7FE79459}" destId="{3E5094A1-DC37-4CD7-AD0E-3A7681C4841E}" srcOrd="0" destOrd="2" presId="urn:microsoft.com/office/officeart/2005/8/layout/hList1"/>
    <dgm:cxn modelId="{FA4A8AB0-D5AA-4684-B90C-9E18C72B7B46}" type="presOf" srcId="{B1470004-3A6C-45E8-8038-1E49311B14B0}" destId="{63657A37-46C2-4041-9E44-C6A96D2236E2}" srcOrd="0" destOrd="4" presId="urn:microsoft.com/office/officeart/2005/8/layout/hList1"/>
    <dgm:cxn modelId="{A14ED99A-605B-4E5A-8643-6E11183C0329}" srcId="{7BC1542D-B5F8-44E7-B3A2-1896680F6217}" destId="{BD15B242-D39A-4C8B-BA98-B8387A45E89D}" srcOrd="1" destOrd="0" parTransId="{F754E06C-0333-4C78-93F0-27FCF35BF760}" sibTransId="{42A47536-C6CA-4F63-9CCB-48CCDC26BC46}"/>
    <dgm:cxn modelId="{87BEED28-0752-48E2-BDB8-0C6B4ABD3474}" type="presOf" srcId="{E7DECBD8-4EB6-4616-A479-809993FB1A55}" destId="{3E5094A1-DC37-4CD7-AD0E-3A7681C4841E}" srcOrd="0" destOrd="3" presId="urn:microsoft.com/office/officeart/2005/8/layout/hList1"/>
    <dgm:cxn modelId="{3D6811CD-865D-45C8-AF09-DDAF8855D1B9}" type="presOf" srcId="{6BA8BB11-E24C-415A-B604-C09FE3C9009B}" destId="{13DB8A0C-A8C6-4277-9FDA-0EF29A257780}" srcOrd="0" destOrd="0" presId="urn:microsoft.com/office/officeart/2005/8/layout/hList1"/>
    <dgm:cxn modelId="{4994EBA0-69FF-4AA8-813A-7E4F5384F5A9}" type="presOf" srcId="{5C1692A1-3CF5-4F56-ACDD-254B49E8CEE9}" destId="{63657A37-46C2-4041-9E44-C6A96D2236E2}" srcOrd="0" destOrd="1" presId="urn:microsoft.com/office/officeart/2005/8/layout/hList1"/>
    <dgm:cxn modelId="{97465CB1-4C6C-4D5F-9C91-83006134BE75}" srcId="{8DEB36AB-F9EA-4673-89BC-D413D026BEC1}" destId="{9304D093-2C75-41F0-84BD-2C2A6016ABDC}" srcOrd="6" destOrd="0" parTransId="{AC438972-E752-4CEE-9A76-31B32C28C5E2}" sibTransId="{0E5F97F7-3727-44EB-9B66-AB99306AB06B}"/>
    <dgm:cxn modelId="{B8F374C0-A8AB-45FF-8B73-4EA011AC9F10}" srcId="{BD15B242-D39A-4C8B-BA98-B8387A45E89D}" destId="{8707CF4F-8CA4-4CDF-A08F-C76E3F53BF91}" srcOrd="2" destOrd="0" parTransId="{0547EAE4-1A48-4D83-ADDC-38960BD3D4F9}" sibTransId="{2E1B53D7-9C88-4DE2-A311-63675B8F1A95}"/>
    <dgm:cxn modelId="{FC208A35-F6A0-4F07-8043-B8BB4B882508}" type="presOf" srcId="{9304D093-2C75-41F0-84BD-2C2A6016ABDC}" destId="{3E5094A1-DC37-4CD7-AD0E-3A7681C4841E}" srcOrd="0" destOrd="6" presId="urn:microsoft.com/office/officeart/2005/8/layout/hList1"/>
    <dgm:cxn modelId="{2198B338-3376-464B-8AD1-105C5E15549B}" type="presOf" srcId="{DA3D9C26-8B15-4CBB-AA61-F7155DA471C0}" destId="{DCD8EB17-4F04-44D6-AC2A-1442DF52E3FE}" srcOrd="0" destOrd="0" presId="urn:microsoft.com/office/officeart/2005/8/layout/hList1"/>
    <dgm:cxn modelId="{AF63A995-4855-4E9E-8FA6-E20AE8BA61B9}" srcId="{7BC1542D-B5F8-44E7-B3A2-1896680F6217}" destId="{8DEB36AB-F9EA-4673-89BC-D413D026BEC1}" srcOrd="2" destOrd="0" parTransId="{51E73F4C-1D43-4635-A448-6BB04294E7F3}" sibTransId="{F50580EC-EEDC-40D6-8F11-4BBB73A9253F}"/>
    <dgm:cxn modelId="{0058416E-C188-4723-A676-91AECD41C615}" srcId="{6BA8BB11-E24C-415A-B604-C09FE3C9009B}" destId="{B0F9C72F-6470-456D-9268-27DEDB442510}" srcOrd="0" destOrd="0" parTransId="{7BCEA599-FC27-4E49-B149-D83EC6C2D1DE}" sibTransId="{E1A6715E-4D54-4178-A15C-41E87A7681CD}"/>
    <dgm:cxn modelId="{C621592C-3CDE-43DB-93F3-F0F61C67596F}" srcId="{6BA8BB11-E24C-415A-B604-C09FE3C9009B}" destId="{FA159E33-91ED-42F9-8935-8768FCB018DF}" srcOrd="2" destOrd="0" parTransId="{22CA7B60-D3C2-465C-A79E-FCEAA2024FB3}" sibTransId="{D64AD97C-0BA2-406A-8822-446BF19F1C2F}"/>
    <dgm:cxn modelId="{1ECBE15E-50F6-4107-A18B-13A0C419F839}" srcId="{6BA8BB11-E24C-415A-B604-C09FE3C9009B}" destId="{B1470004-3A6C-45E8-8038-1E49311B14B0}" srcOrd="4" destOrd="0" parTransId="{395FEA53-68A7-44AA-A631-027FCFBD4826}" sibTransId="{F75CBC0C-0744-4CBA-9DAD-C63EB2BE71BC}"/>
    <dgm:cxn modelId="{13376530-F346-47EA-9D5A-9E213727A6C1}" type="presOf" srcId="{F5EB84A9-EC3C-42EF-9EB1-E433C0AE58F5}" destId="{DCD8EB17-4F04-44D6-AC2A-1442DF52E3FE}" srcOrd="0" destOrd="4" presId="urn:microsoft.com/office/officeart/2005/8/layout/hList1"/>
    <dgm:cxn modelId="{EE63C302-43A9-4769-8580-ED9CE3CE5E31}" type="presOf" srcId="{BD15B242-D39A-4C8B-BA98-B8387A45E89D}" destId="{0D708FB4-1C2A-48D1-B6D9-D04A7B4F86EA}" srcOrd="0" destOrd="0" presId="urn:microsoft.com/office/officeart/2005/8/layout/hList1"/>
    <dgm:cxn modelId="{2A24ED1C-06ED-42FB-8B9A-47116FE7D8F5}" srcId="{6BA8BB11-E24C-415A-B604-C09FE3C9009B}" destId="{5C1692A1-3CF5-4F56-ACDD-254B49E8CEE9}" srcOrd="1" destOrd="0" parTransId="{00BF1752-5E3F-48CA-A20E-3E46A5E10890}" sibTransId="{7882DE88-3427-45A8-A2AD-F8521B42E877}"/>
    <dgm:cxn modelId="{C95009C3-F8D4-467F-A3D9-45ED5DB4C014}" type="presOf" srcId="{FA159E33-91ED-42F9-8935-8768FCB018DF}" destId="{63657A37-46C2-4041-9E44-C6A96D2236E2}" srcOrd="0" destOrd="2" presId="urn:microsoft.com/office/officeart/2005/8/layout/hList1"/>
    <dgm:cxn modelId="{86828984-913D-4329-B1C8-DA7088899A9A}" type="presOf" srcId="{BC0BCA23-23A5-4247-9BB1-1BF95AFA6F6A}" destId="{DCD8EB17-4F04-44D6-AC2A-1442DF52E3FE}" srcOrd="0" destOrd="1" presId="urn:microsoft.com/office/officeart/2005/8/layout/hList1"/>
    <dgm:cxn modelId="{2A7B8EE9-0777-4FB1-B05E-5C99BC0A648B}" srcId="{6BA8BB11-E24C-415A-B604-C09FE3C9009B}" destId="{A91E3F41-1FB7-454B-A7BB-2466E422AF2D}" srcOrd="3" destOrd="0" parTransId="{78893D4F-08E2-4081-9630-E005C9064E35}" sibTransId="{C72CFB90-3339-4ED4-B0E5-915354E1B914}"/>
    <dgm:cxn modelId="{1152301C-2482-4C16-83F7-D70B1B5FA130}" srcId="{8DEB36AB-F9EA-4673-89BC-D413D026BEC1}" destId="{E7DECBD8-4EB6-4616-A479-809993FB1A55}" srcOrd="3" destOrd="0" parTransId="{F2DAC219-F6F1-4CC1-BCAD-F9D19C855556}" sibTransId="{C7479C0D-2770-42EF-B879-3940BADDA38E}"/>
    <dgm:cxn modelId="{91E2CCA3-C958-4ECF-9B89-2EC1B3443CF2}" type="presOf" srcId="{A31237BB-A37F-4646-86CD-15398E99420F}" destId="{DCD8EB17-4F04-44D6-AC2A-1442DF52E3FE}" srcOrd="0" destOrd="3" presId="urn:microsoft.com/office/officeart/2005/8/layout/hList1"/>
    <dgm:cxn modelId="{965CBAC6-188A-4D55-9911-01E05F01D969}" srcId="{7BC1542D-B5F8-44E7-B3A2-1896680F6217}" destId="{6BA8BB11-E24C-415A-B604-C09FE3C9009B}" srcOrd="0" destOrd="0" parTransId="{2E9F972F-6010-4AC4-B856-36A8873B2D0B}" sibTransId="{F20CABD9-B95B-477B-B8FD-5173D2D63132}"/>
    <dgm:cxn modelId="{F62FF529-5A41-469A-B8A1-5308FE5F02B9}" type="presParOf" srcId="{74FFEF08-F16B-4EE6-8F75-851FCF20E56E}" destId="{DC2EA1AE-F69E-44B7-B619-7268980A1162}" srcOrd="0" destOrd="0" presId="urn:microsoft.com/office/officeart/2005/8/layout/hList1"/>
    <dgm:cxn modelId="{11A2F976-E955-4082-AA61-64C7AD9838FF}" type="presParOf" srcId="{DC2EA1AE-F69E-44B7-B619-7268980A1162}" destId="{13DB8A0C-A8C6-4277-9FDA-0EF29A257780}" srcOrd="0" destOrd="0" presId="urn:microsoft.com/office/officeart/2005/8/layout/hList1"/>
    <dgm:cxn modelId="{A6C18AB9-9DA0-4B76-8B42-4E9F0EB8E569}" type="presParOf" srcId="{DC2EA1AE-F69E-44B7-B619-7268980A1162}" destId="{63657A37-46C2-4041-9E44-C6A96D2236E2}" srcOrd="1" destOrd="0" presId="urn:microsoft.com/office/officeart/2005/8/layout/hList1"/>
    <dgm:cxn modelId="{4E8C897C-1103-4820-AB1B-1C787E1B829C}" type="presParOf" srcId="{74FFEF08-F16B-4EE6-8F75-851FCF20E56E}" destId="{0D8FE4A1-3D9B-41B3-B003-169E40086092}" srcOrd="1" destOrd="0" presId="urn:microsoft.com/office/officeart/2005/8/layout/hList1"/>
    <dgm:cxn modelId="{27B288B1-DF44-4A0D-B218-91AEADB38A92}" type="presParOf" srcId="{74FFEF08-F16B-4EE6-8F75-851FCF20E56E}" destId="{AC260A5D-F692-464C-899E-403513059E29}" srcOrd="2" destOrd="0" presId="urn:microsoft.com/office/officeart/2005/8/layout/hList1"/>
    <dgm:cxn modelId="{AD8192BF-C183-426F-AB66-D4F1788B7CA6}" type="presParOf" srcId="{AC260A5D-F692-464C-899E-403513059E29}" destId="{0D708FB4-1C2A-48D1-B6D9-D04A7B4F86EA}" srcOrd="0" destOrd="0" presId="urn:microsoft.com/office/officeart/2005/8/layout/hList1"/>
    <dgm:cxn modelId="{F14BED5F-D524-46E4-9CBC-2DFE63E69DB6}" type="presParOf" srcId="{AC260A5D-F692-464C-899E-403513059E29}" destId="{DCD8EB17-4F04-44D6-AC2A-1442DF52E3FE}" srcOrd="1" destOrd="0" presId="urn:microsoft.com/office/officeart/2005/8/layout/hList1"/>
    <dgm:cxn modelId="{418DC7DC-AF76-4B49-A7C3-1D0698608832}" type="presParOf" srcId="{74FFEF08-F16B-4EE6-8F75-851FCF20E56E}" destId="{8627F3C9-42FA-4B39-BB83-EEEBDF6B7696}" srcOrd="3" destOrd="0" presId="urn:microsoft.com/office/officeart/2005/8/layout/hList1"/>
    <dgm:cxn modelId="{C6B0B2BA-D990-4EE8-95A9-451CFD1AC4BA}" type="presParOf" srcId="{74FFEF08-F16B-4EE6-8F75-851FCF20E56E}" destId="{1844635A-09EB-49EA-81F5-7FA75625FAD4}" srcOrd="4" destOrd="0" presId="urn:microsoft.com/office/officeart/2005/8/layout/hList1"/>
    <dgm:cxn modelId="{C0B64D7C-501D-4CA9-8643-0EA24B106193}" type="presParOf" srcId="{1844635A-09EB-49EA-81F5-7FA75625FAD4}" destId="{5BA2F39A-2466-46B3-A6FD-244A7C31134C}" srcOrd="0" destOrd="0" presId="urn:microsoft.com/office/officeart/2005/8/layout/hList1"/>
    <dgm:cxn modelId="{16BE5F95-8048-40E5-AB2D-DD92DC33023F}" type="presParOf" srcId="{1844635A-09EB-49EA-81F5-7FA75625FAD4}" destId="{3E5094A1-DC37-4CD7-AD0E-3A7681C4841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B8A0C-A8C6-4277-9FDA-0EF29A257780}">
      <dsp:nvSpPr>
        <dsp:cNvPr id="0" name=""/>
        <dsp:cNvSpPr/>
      </dsp:nvSpPr>
      <dsp:spPr>
        <a:xfrm>
          <a:off x="0" y="0"/>
          <a:ext cx="3225445" cy="72336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b="1" kern="1200" dirty="0" smtClean="0"/>
            <a:t>Coverage</a:t>
          </a:r>
        </a:p>
        <a:p>
          <a:pPr lvl="0" algn="ctr" defTabSz="711200">
            <a:lnSpc>
              <a:spcPct val="90000"/>
            </a:lnSpc>
            <a:spcBef>
              <a:spcPct val="0"/>
            </a:spcBef>
            <a:spcAft>
              <a:spcPct val="35000"/>
            </a:spcAft>
          </a:pPr>
          <a:r>
            <a:rPr lang="en-US" sz="1600" b="1" kern="1200" dirty="0" smtClean="0"/>
            <a:t>(Test Everyone)</a:t>
          </a:r>
          <a:endParaRPr lang="en-US" sz="1600" b="1" kern="1200" dirty="0"/>
        </a:p>
      </dsp:txBody>
      <dsp:txXfrm>
        <a:off x="0" y="0"/>
        <a:ext cx="3225445" cy="723362"/>
      </dsp:txXfrm>
    </dsp:sp>
    <dsp:sp modelId="{63657A37-46C2-4041-9E44-C6A96D2236E2}">
      <dsp:nvSpPr>
        <dsp:cNvPr id="0" name=""/>
        <dsp:cNvSpPr/>
      </dsp:nvSpPr>
      <dsp:spPr>
        <a:xfrm>
          <a:off x="3308" y="662399"/>
          <a:ext cx="3225445" cy="391986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150000"/>
            </a:lnSpc>
            <a:spcBef>
              <a:spcPct val="0"/>
            </a:spcBef>
            <a:spcAft>
              <a:spcPct val="15000"/>
            </a:spcAft>
            <a:buChar char="••"/>
          </a:pPr>
          <a:r>
            <a:rPr lang="en-US" sz="2800" kern="1200" dirty="0" smtClean="0"/>
            <a:t>Inpatient</a:t>
          </a:r>
          <a:endParaRPr lang="en-US" sz="2800" kern="1200" dirty="0"/>
        </a:p>
        <a:p>
          <a:pPr marL="285750" lvl="1" indent="-285750" algn="l" defTabSz="1244600">
            <a:lnSpc>
              <a:spcPct val="150000"/>
            </a:lnSpc>
            <a:spcBef>
              <a:spcPct val="0"/>
            </a:spcBef>
            <a:spcAft>
              <a:spcPct val="15000"/>
            </a:spcAft>
            <a:buChar char="••"/>
          </a:pPr>
          <a:r>
            <a:rPr lang="en-US" sz="2800" kern="1200" dirty="0" smtClean="0"/>
            <a:t>Tuberculosis</a:t>
          </a:r>
          <a:endParaRPr lang="en-US" sz="2800" kern="1200" dirty="0"/>
        </a:p>
        <a:p>
          <a:pPr marL="285750" lvl="1" indent="-285750" algn="l" defTabSz="1244600">
            <a:lnSpc>
              <a:spcPct val="150000"/>
            </a:lnSpc>
            <a:spcBef>
              <a:spcPct val="0"/>
            </a:spcBef>
            <a:spcAft>
              <a:spcPct val="15000"/>
            </a:spcAft>
            <a:buChar char="••"/>
          </a:pPr>
          <a:r>
            <a:rPr lang="en-US" sz="2800" kern="1200" dirty="0" smtClean="0"/>
            <a:t>Malnutrition</a:t>
          </a:r>
          <a:endParaRPr lang="en-US" sz="2800" kern="1200" dirty="0"/>
        </a:p>
        <a:p>
          <a:pPr marL="285750" lvl="1" indent="-285750" algn="l" defTabSz="1244600">
            <a:lnSpc>
              <a:spcPct val="150000"/>
            </a:lnSpc>
            <a:spcBef>
              <a:spcPct val="0"/>
            </a:spcBef>
            <a:spcAft>
              <a:spcPct val="15000"/>
            </a:spcAft>
            <a:buChar char="••"/>
          </a:pPr>
          <a:r>
            <a:rPr lang="en-US" sz="2800" kern="1200" dirty="0" smtClean="0"/>
            <a:t>STIs</a:t>
          </a:r>
          <a:endParaRPr lang="en-US" sz="2800" kern="1200" dirty="0"/>
        </a:p>
        <a:p>
          <a:pPr marL="285750" lvl="1" indent="-285750" algn="l" defTabSz="1244600">
            <a:lnSpc>
              <a:spcPct val="150000"/>
            </a:lnSpc>
            <a:spcBef>
              <a:spcPct val="0"/>
            </a:spcBef>
            <a:spcAft>
              <a:spcPct val="15000"/>
            </a:spcAft>
            <a:buChar char="••"/>
          </a:pPr>
          <a:r>
            <a:rPr lang="en-US" sz="2800" kern="1200" dirty="0" smtClean="0"/>
            <a:t>Pregnant Women</a:t>
          </a:r>
          <a:endParaRPr lang="en-US" sz="2800" kern="1200" dirty="0"/>
        </a:p>
      </dsp:txBody>
      <dsp:txXfrm>
        <a:off x="3308" y="662399"/>
        <a:ext cx="3225445" cy="3919860"/>
      </dsp:txXfrm>
    </dsp:sp>
    <dsp:sp modelId="{0D708FB4-1C2A-48D1-B6D9-D04A7B4F86EA}">
      <dsp:nvSpPr>
        <dsp:cNvPr id="0" name=""/>
        <dsp:cNvSpPr/>
      </dsp:nvSpPr>
      <dsp:spPr>
        <a:xfrm>
          <a:off x="3680316" y="0"/>
          <a:ext cx="3225445" cy="723362"/>
        </a:xfrm>
        <a:prstGeom prst="rect">
          <a:avLst/>
        </a:prstGeom>
        <a:solidFill>
          <a:schemeClr val="accent5">
            <a:hueOff val="-3676672"/>
            <a:satOff val="-5114"/>
            <a:lumOff val="-1961"/>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b="1" kern="1200" dirty="0" smtClean="0"/>
            <a:t>Screening</a:t>
          </a:r>
        </a:p>
        <a:p>
          <a:pPr lvl="0" algn="ctr" defTabSz="755650">
            <a:lnSpc>
              <a:spcPct val="90000"/>
            </a:lnSpc>
            <a:spcBef>
              <a:spcPct val="0"/>
            </a:spcBef>
            <a:spcAft>
              <a:spcPct val="35000"/>
            </a:spcAft>
          </a:pPr>
          <a:r>
            <a:rPr lang="en-US" sz="1700" b="1" kern="1200" dirty="0" smtClean="0"/>
            <a:t>(Test Those Eligible)</a:t>
          </a:r>
          <a:endParaRPr lang="en-US" sz="1700" b="1" kern="1200" dirty="0"/>
        </a:p>
      </dsp:txBody>
      <dsp:txXfrm>
        <a:off x="3680316" y="0"/>
        <a:ext cx="3225445" cy="723362"/>
      </dsp:txXfrm>
    </dsp:sp>
    <dsp:sp modelId="{DCD8EB17-4F04-44D6-AC2A-1442DF52E3FE}">
      <dsp:nvSpPr>
        <dsp:cNvPr id="0" name=""/>
        <dsp:cNvSpPr/>
      </dsp:nvSpPr>
      <dsp:spPr>
        <a:xfrm>
          <a:off x="3680316" y="662399"/>
          <a:ext cx="3225445" cy="3919860"/>
        </a:xfrm>
        <a:prstGeom prst="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t>Outpatient Departments</a:t>
          </a:r>
          <a:endParaRPr lang="en-US" sz="2800" kern="1200" dirty="0"/>
        </a:p>
        <a:p>
          <a:pPr marL="285750" lvl="1" indent="-285750" algn="l" defTabSz="1244600">
            <a:lnSpc>
              <a:spcPct val="90000"/>
            </a:lnSpc>
            <a:spcBef>
              <a:spcPct val="0"/>
            </a:spcBef>
            <a:spcAft>
              <a:spcPct val="15000"/>
            </a:spcAft>
            <a:buChar char="••"/>
          </a:pPr>
          <a:endParaRPr lang="en-US" sz="2800" kern="1200" dirty="0"/>
        </a:p>
        <a:p>
          <a:pPr marL="285750" lvl="1" indent="-285750" algn="l" defTabSz="1244600">
            <a:lnSpc>
              <a:spcPct val="90000"/>
            </a:lnSpc>
            <a:spcBef>
              <a:spcPct val="0"/>
            </a:spcBef>
            <a:spcAft>
              <a:spcPct val="15000"/>
            </a:spcAft>
            <a:buChar char="••"/>
          </a:pPr>
          <a:r>
            <a:rPr lang="en-US" sz="2800" kern="1200" dirty="0" smtClean="0"/>
            <a:t>OVC</a:t>
          </a:r>
          <a:endParaRPr lang="en-US" sz="2800" kern="1200" dirty="0"/>
        </a:p>
        <a:p>
          <a:pPr marL="285750" lvl="1" indent="-285750" algn="l" defTabSz="1244600">
            <a:lnSpc>
              <a:spcPct val="90000"/>
            </a:lnSpc>
            <a:spcBef>
              <a:spcPct val="0"/>
            </a:spcBef>
            <a:spcAft>
              <a:spcPct val="15000"/>
            </a:spcAft>
            <a:buChar char="••"/>
          </a:pPr>
          <a:endParaRPr lang="en-US" sz="2800" kern="1200" dirty="0"/>
        </a:p>
        <a:p>
          <a:pPr marL="285750" lvl="1" indent="-285750" algn="l" defTabSz="1244600">
            <a:lnSpc>
              <a:spcPct val="90000"/>
            </a:lnSpc>
            <a:spcBef>
              <a:spcPct val="0"/>
            </a:spcBef>
            <a:spcAft>
              <a:spcPct val="15000"/>
            </a:spcAft>
            <a:buChar char="••"/>
          </a:pPr>
          <a:r>
            <a:rPr lang="en-US" sz="2800" kern="1200" dirty="0" smtClean="0"/>
            <a:t>Well baby/ Immunization</a:t>
          </a:r>
          <a:endParaRPr lang="en-US" sz="2800" kern="1200" dirty="0"/>
        </a:p>
      </dsp:txBody>
      <dsp:txXfrm>
        <a:off x="3680316" y="662399"/>
        <a:ext cx="3225445" cy="3919860"/>
      </dsp:txXfrm>
    </dsp:sp>
    <dsp:sp modelId="{5BA2F39A-2466-46B3-A6FD-244A7C31134C}">
      <dsp:nvSpPr>
        <dsp:cNvPr id="0" name=""/>
        <dsp:cNvSpPr/>
      </dsp:nvSpPr>
      <dsp:spPr>
        <a:xfrm>
          <a:off x="7357324" y="0"/>
          <a:ext cx="3225445" cy="723362"/>
        </a:xfrm>
        <a:prstGeom prst="rect">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b="1" kern="1200" dirty="0" smtClean="0"/>
            <a:t>Index Testing</a:t>
          </a:r>
        </a:p>
        <a:p>
          <a:pPr lvl="0" algn="ctr" defTabSz="755650">
            <a:lnSpc>
              <a:spcPct val="90000"/>
            </a:lnSpc>
            <a:spcBef>
              <a:spcPct val="0"/>
            </a:spcBef>
            <a:spcAft>
              <a:spcPct val="35000"/>
            </a:spcAft>
          </a:pPr>
          <a:r>
            <a:rPr lang="en-US" sz="1700" b="1" kern="1200" dirty="0" smtClean="0"/>
            <a:t>(Test Contacts of PLHIV)</a:t>
          </a:r>
          <a:endParaRPr lang="en-US" sz="1700" b="1" kern="1200" dirty="0"/>
        </a:p>
      </dsp:txBody>
      <dsp:txXfrm>
        <a:off x="7357324" y="0"/>
        <a:ext cx="3225445" cy="723362"/>
      </dsp:txXfrm>
    </dsp:sp>
    <dsp:sp modelId="{3E5094A1-DC37-4CD7-AD0E-3A7681C4841E}">
      <dsp:nvSpPr>
        <dsp:cNvPr id="0" name=""/>
        <dsp:cNvSpPr/>
      </dsp:nvSpPr>
      <dsp:spPr>
        <a:xfrm>
          <a:off x="7357324" y="662399"/>
          <a:ext cx="3225445" cy="3919860"/>
        </a:xfrm>
        <a:prstGeom prst="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t>HIV+ women </a:t>
          </a:r>
          <a:r>
            <a:rPr lang="en-US" sz="2000" kern="1200" dirty="0" smtClean="0"/>
            <a:t>(HTS/ART clinic)</a:t>
          </a:r>
          <a:endParaRPr lang="en-US" sz="2000" kern="1200" dirty="0"/>
        </a:p>
        <a:p>
          <a:pPr marL="57150" lvl="1" indent="-57150" algn="l" defTabSz="444500">
            <a:lnSpc>
              <a:spcPct val="90000"/>
            </a:lnSpc>
            <a:spcBef>
              <a:spcPct val="0"/>
            </a:spcBef>
            <a:spcAft>
              <a:spcPct val="15000"/>
            </a:spcAft>
            <a:buChar char="••"/>
          </a:pPr>
          <a:endParaRPr lang="en-US" sz="1000" kern="1200" dirty="0"/>
        </a:p>
        <a:p>
          <a:pPr marL="285750" lvl="1" indent="-285750" algn="l" defTabSz="1244600">
            <a:lnSpc>
              <a:spcPct val="90000"/>
            </a:lnSpc>
            <a:spcBef>
              <a:spcPct val="0"/>
            </a:spcBef>
            <a:spcAft>
              <a:spcPct val="15000"/>
            </a:spcAft>
            <a:buChar char="••"/>
          </a:pPr>
          <a:r>
            <a:rPr lang="en-US" sz="2800" kern="1200" dirty="0" smtClean="0"/>
            <a:t>HIV+ pregnant </a:t>
          </a:r>
          <a:r>
            <a:rPr lang="en-US" sz="2000" kern="1200" dirty="0" smtClean="0"/>
            <a:t>(ANC/PMTCT)</a:t>
          </a:r>
          <a:endParaRPr lang="en-US" sz="2000" kern="1200" dirty="0"/>
        </a:p>
        <a:p>
          <a:pPr marL="57150" lvl="1" indent="-57150" algn="l" defTabSz="444500">
            <a:lnSpc>
              <a:spcPct val="90000"/>
            </a:lnSpc>
            <a:spcBef>
              <a:spcPct val="0"/>
            </a:spcBef>
            <a:spcAft>
              <a:spcPct val="15000"/>
            </a:spcAft>
            <a:buChar char="••"/>
          </a:pPr>
          <a:endParaRPr lang="en-US" sz="1000" kern="1200" dirty="0"/>
        </a:p>
        <a:p>
          <a:pPr marL="285750" lvl="1" indent="-285750" algn="l" defTabSz="1244600">
            <a:lnSpc>
              <a:spcPct val="90000"/>
            </a:lnSpc>
            <a:spcBef>
              <a:spcPct val="0"/>
            </a:spcBef>
            <a:spcAft>
              <a:spcPct val="15000"/>
            </a:spcAft>
            <a:buChar char="••"/>
          </a:pPr>
          <a:r>
            <a:rPr lang="en-US" sz="2800" kern="1200" dirty="0" smtClean="0"/>
            <a:t>HIV+ men   </a:t>
          </a:r>
          <a:r>
            <a:rPr lang="en-US" sz="2000" kern="1200" dirty="0" smtClean="0"/>
            <a:t>(HTS/ART clinic)</a:t>
          </a:r>
          <a:endParaRPr lang="en-US" sz="2000" kern="1200" dirty="0"/>
        </a:p>
        <a:p>
          <a:pPr marL="57150" lvl="1" indent="-57150" algn="l" defTabSz="444500">
            <a:lnSpc>
              <a:spcPct val="90000"/>
            </a:lnSpc>
            <a:spcBef>
              <a:spcPct val="0"/>
            </a:spcBef>
            <a:spcAft>
              <a:spcPct val="15000"/>
            </a:spcAft>
            <a:buChar char="••"/>
          </a:pPr>
          <a:endParaRPr lang="en-US" sz="1000" kern="1200" dirty="0"/>
        </a:p>
        <a:p>
          <a:pPr marL="285750" lvl="1" indent="-285750" algn="l" defTabSz="1244600">
            <a:lnSpc>
              <a:spcPct val="90000"/>
            </a:lnSpc>
            <a:spcBef>
              <a:spcPct val="0"/>
            </a:spcBef>
            <a:spcAft>
              <a:spcPct val="15000"/>
            </a:spcAft>
            <a:buChar char="••"/>
          </a:pPr>
          <a:r>
            <a:rPr lang="en-US" sz="2800" kern="1200" dirty="0" smtClean="0"/>
            <a:t>HIV+ children </a:t>
          </a:r>
          <a:r>
            <a:rPr lang="en-US" sz="2000" kern="1200" dirty="0" smtClean="0"/>
            <a:t>(EID/</a:t>
          </a:r>
          <a:r>
            <a:rPr lang="en-US" sz="2000" kern="1200" dirty="0" err="1" smtClean="0"/>
            <a:t>Ped</a:t>
          </a:r>
          <a:r>
            <a:rPr lang="en-US" sz="2000" kern="1200" dirty="0" smtClean="0"/>
            <a:t>. ART)</a:t>
          </a:r>
          <a:endParaRPr lang="en-US" sz="2000" kern="1200" dirty="0"/>
        </a:p>
      </dsp:txBody>
      <dsp:txXfrm>
        <a:off x="7357324" y="662399"/>
        <a:ext cx="3225445" cy="391986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9ECED3-DB31-40BC-9F6D-2E7FCA63114C}" type="datetimeFigureOut">
              <a:rPr lang="en-US" smtClean="0"/>
              <a:t>7/26/2019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69834-FF13-40F9-829E-1BBEAE19087D}" type="slidenum">
              <a:rPr lang="en-US" smtClean="0"/>
              <a:t>‹#›</a:t>
            </a:fld>
            <a:endParaRPr lang="en-US"/>
          </a:p>
        </p:txBody>
      </p:sp>
    </p:spTree>
    <p:extLst>
      <p:ext uri="{BB962C8B-B14F-4D97-AF65-F5344CB8AC3E}">
        <p14:creationId xmlns:p14="http://schemas.microsoft.com/office/powerpoint/2010/main" val="1390936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47A3F1-074B-4248-A832-0A940C200B36}" type="slidenum">
              <a:rPr lang="en-US" smtClean="0"/>
              <a:t>4</a:t>
            </a:fld>
            <a:endParaRPr lang="en-US"/>
          </a:p>
        </p:txBody>
      </p:sp>
    </p:spTree>
    <p:extLst>
      <p:ext uri="{BB962C8B-B14F-4D97-AF65-F5344CB8AC3E}">
        <p14:creationId xmlns:p14="http://schemas.microsoft.com/office/powerpoint/2010/main" val="2210464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Index testing is focused on testing individuals who have known exposure to HIV.</a:t>
            </a:r>
            <a:r>
              <a:rPr lang="en-US" baseline="0" dirty="0" smtClean="0"/>
              <a:t>  </a:t>
            </a:r>
          </a:p>
          <a:p>
            <a:endParaRPr lang="en-US" baseline="0" dirty="0" smtClean="0"/>
          </a:p>
          <a:p>
            <a:r>
              <a:rPr lang="en-US" dirty="0" smtClean="0"/>
              <a:t>Index testing starts with an HIV-positive</a:t>
            </a:r>
            <a:r>
              <a:rPr lang="en-US" baseline="0" dirty="0" smtClean="0"/>
              <a:t> index client. This client is asked to list of all of their sexual or injecting drug use partners within the past year.  In addition, if the client is female, she is asked to name all of her biologic children under the age of 15 years who may have been exposed to HIV during pregnancy, childbirth, or breastfeeding.</a:t>
            </a:r>
          </a:p>
          <a:p>
            <a:endParaRPr lang="en-US" baseline="0" dirty="0" smtClean="0"/>
          </a:p>
          <a:p>
            <a:r>
              <a:rPr lang="en-US" baseline="0" dirty="0" smtClean="0"/>
              <a:t>Each listed partner and child is then contacted, informed that they have been exposed to HIV, and offered HIV testing services. </a:t>
            </a:r>
          </a:p>
          <a:p>
            <a:endParaRPr lang="en-US" baseline="0" dirty="0" smtClean="0"/>
          </a:p>
          <a:p>
            <a:r>
              <a:rPr lang="en-US" baseline="0" dirty="0" smtClean="0"/>
              <a:t>Index testing is also called partner notification services or partner services.  For the purposes of this training, we will use partner index testing when we discuss testing the sex and needle using partner(s) of HIV-positive index clients and family index testing when we discuss testing the biologic children of HIV-positive index clients.</a:t>
            </a:r>
            <a:endParaRPr lang="en-US" dirty="0"/>
          </a:p>
        </p:txBody>
      </p:sp>
      <p:sp>
        <p:nvSpPr>
          <p:cNvPr id="4" name="Slide Number Placeholder 3"/>
          <p:cNvSpPr>
            <a:spLocks noGrp="1"/>
          </p:cNvSpPr>
          <p:nvPr>
            <p:ph type="sldNum" sz="quarter" idx="10"/>
          </p:nvPr>
        </p:nvSpPr>
        <p:spPr/>
        <p:txBody>
          <a:bodyPr/>
          <a:lstStyle/>
          <a:p>
            <a:fld id="{6988C74F-8429-4686-A201-F02120734A10}" type="slidenum">
              <a:rPr lang="en-US" smtClean="0"/>
              <a:t>9</a:t>
            </a:fld>
            <a:endParaRPr lang="en-US"/>
          </a:p>
        </p:txBody>
      </p:sp>
    </p:spTree>
    <p:extLst>
      <p:ext uri="{BB962C8B-B14F-4D97-AF65-F5344CB8AC3E}">
        <p14:creationId xmlns:p14="http://schemas.microsoft.com/office/powerpoint/2010/main" val="2770872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C74F-8429-4686-A201-F02120734A10}" type="slidenum">
              <a:rPr lang="en-US" smtClean="0"/>
              <a:t>14</a:t>
            </a:fld>
            <a:endParaRPr lang="en-US"/>
          </a:p>
        </p:txBody>
      </p:sp>
    </p:spTree>
    <p:extLst>
      <p:ext uri="{BB962C8B-B14F-4D97-AF65-F5344CB8AC3E}">
        <p14:creationId xmlns:p14="http://schemas.microsoft.com/office/powerpoint/2010/main" val="1633602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75D0714-AA39-484B-A441-85B5B36075C0}" type="datetimeFigureOut">
              <a:rPr lang="en-US" smtClean="0"/>
              <a:t>7/26/2019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A5957-6A28-4509-9290-A23A538B81E3}" type="slidenum">
              <a:rPr lang="en-US" smtClean="0"/>
              <a:t>‹#›</a:t>
            </a:fld>
            <a:endParaRPr lang="en-US"/>
          </a:p>
        </p:txBody>
      </p:sp>
    </p:spTree>
    <p:extLst>
      <p:ext uri="{BB962C8B-B14F-4D97-AF65-F5344CB8AC3E}">
        <p14:creationId xmlns:p14="http://schemas.microsoft.com/office/powerpoint/2010/main" val="1519228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5D0714-AA39-484B-A441-85B5B36075C0}" type="datetimeFigureOut">
              <a:rPr lang="en-US" smtClean="0"/>
              <a:t>7/26/2019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A5957-6A28-4509-9290-A23A538B81E3}" type="slidenum">
              <a:rPr lang="en-US" smtClean="0"/>
              <a:t>‹#›</a:t>
            </a:fld>
            <a:endParaRPr lang="en-US"/>
          </a:p>
        </p:txBody>
      </p:sp>
    </p:spTree>
    <p:extLst>
      <p:ext uri="{BB962C8B-B14F-4D97-AF65-F5344CB8AC3E}">
        <p14:creationId xmlns:p14="http://schemas.microsoft.com/office/powerpoint/2010/main" val="2389905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5D0714-AA39-484B-A441-85B5B36075C0}" type="datetimeFigureOut">
              <a:rPr lang="en-US" smtClean="0"/>
              <a:t>7/26/2019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A5957-6A28-4509-9290-A23A538B81E3}" type="slidenum">
              <a:rPr lang="en-US" smtClean="0"/>
              <a:t>‹#›</a:t>
            </a:fld>
            <a:endParaRPr lang="en-US"/>
          </a:p>
        </p:txBody>
      </p:sp>
    </p:spTree>
    <p:extLst>
      <p:ext uri="{BB962C8B-B14F-4D97-AF65-F5344CB8AC3E}">
        <p14:creationId xmlns:p14="http://schemas.microsoft.com/office/powerpoint/2010/main" val="921953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5D0714-AA39-484B-A441-85B5B36075C0}" type="datetimeFigureOut">
              <a:rPr lang="en-US" smtClean="0"/>
              <a:t>7/26/2019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A5957-6A28-4509-9290-A23A538B81E3}" type="slidenum">
              <a:rPr lang="en-US" smtClean="0"/>
              <a:t>‹#›</a:t>
            </a:fld>
            <a:endParaRPr lang="en-US"/>
          </a:p>
        </p:txBody>
      </p:sp>
    </p:spTree>
    <p:extLst>
      <p:ext uri="{BB962C8B-B14F-4D97-AF65-F5344CB8AC3E}">
        <p14:creationId xmlns:p14="http://schemas.microsoft.com/office/powerpoint/2010/main" val="3115601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75D0714-AA39-484B-A441-85B5B36075C0}" type="datetimeFigureOut">
              <a:rPr lang="en-US" smtClean="0"/>
              <a:t>7/26/2019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A5957-6A28-4509-9290-A23A538B81E3}" type="slidenum">
              <a:rPr lang="en-US" smtClean="0"/>
              <a:t>‹#›</a:t>
            </a:fld>
            <a:endParaRPr lang="en-US"/>
          </a:p>
        </p:txBody>
      </p:sp>
    </p:spTree>
    <p:extLst>
      <p:ext uri="{BB962C8B-B14F-4D97-AF65-F5344CB8AC3E}">
        <p14:creationId xmlns:p14="http://schemas.microsoft.com/office/powerpoint/2010/main" val="1360982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75D0714-AA39-484B-A441-85B5B36075C0}" type="datetimeFigureOut">
              <a:rPr lang="en-US" smtClean="0"/>
              <a:t>7/26/2019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A5957-6A28-4509-9290-A23A538B81E3}" type="slidenum">
              <a:rPr lang="en-US" smtClean="0"/>
              <a:t>‹#›</a:t>
            </a:fld>
            <a:endParaRPr lang="en-US"/>
          </a:p>
        </p:txBody>
      </p:sp>
    </p:spTree>
    <p:extLst>
      <p:ext uri="{BB962C8B-B14F-4D97-AF65-F5344CB8AC3E}">
        <p14:creationId xmlns:p14="http://schemas.microsoft.com/office/powerpoint/2010/main" val="835016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75D0714-AA39-484B-A441-85B5B36075C0}" type="datetimeFigureOut">
              <a:rPr lang="en-US" smtClean="0"/>
              <a:t>7/26/2019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A5957-6A28-4509-9290-A23A538B81E3}" type="slidenum">
              <a:rPr lang="en-US" smtClean="0"/>
              <a:t>‹#›</a:t>
            </a:fld>
            <a:endParaRPr lang="en-US"/>
          </a:p>
        </p:txBody>
      </p:sp>
    </p:spTree>
    <p:extLst>
      <p:ext uri="{BB962C8B-B14F-4D97-AF65-F5344CB8AC3E}">
        <p14:creationId xmlns:p14="http://schemas.microsoft.com/office/powerpoint/2010/main" val="2241475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5D0714-AA39-484B-A441-85B5B36075C0}" type="datetimeFigureOut">
              <a:rPr lang="en-US" smtClean="0"/>
              <a:t>7/26/2019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A5957-6A28-4509-9290-A23A538B81E3}" type="slidenum">
              <a:rPr lang="en-US" smtClean="0"/>
              <a:t>‹#›</a:t>
            </a:fld>
            <a:endParaRPr lang="en-US"/>
          </a:p>
        </p:txBody>
      </p:sp>
    </p:spTree>
    <p:extLst>
      <p:ext uri="{BB962C8B-B14F-4D97-AF65-F5344CB8AC3E}">
        <p14:creationId xmlns:p14="http://schemas.microsoft.com/office/powerpoint/2010/main" val="4223949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5D0714-AA39-484B-A441-85B5B36075C0}" type="datetimeFigureOut">
              <a:rPr lang="en-US" smtClean="0"/>
              <a:t>7/26/2019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A5957-6A28-4509-9290-A23A538B81E3}" type="slidenum">
              <a:rPr lang="en-US" smtClean="0"/>
              <a:t>‹#›</a:t>
            </a:fld>
            <a:endParaRPr lang="en-US"/>
          </a:p>
        </p:txBody>
      </p:sp>
    </p:spTree>
    <p:extLst>
      <p:ext uri="{BB962C8B-B14F-4D97-AF65-F5344CB8AC3E}">
        <p14:creationId xmlns:p14="http://schemas.microsoft.com/office/powerpoint/2010/main" val="4037807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75D0714-AA39-484B-A441-85B5B36075C0}" type="datetimeFigureOut">
              <a:rPr lang="en-US" smtClean="0"/>
              <a:t>7/26/2019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A5957-6A28-4509-9290-A23A538B81E3}" type="slidenum">
              <a:rPr lang="en-US" smtClean="0"/>
              <a:t>‹#›</a:t>
            </a:fld>
            <a:endParaRPr lang="en-US"/>
          </a:p>
        </p:txBody>
      </p:sp>
    </p:spTree>
    <p:extLst>
      <p:ext uri="{BB962C8B-B14F-4D97-AF65-F5344CB8AC3E}">
        <p14:creationId xmlns:p14="http://schemas.microsoft.com/office/powerpoint/2010/main" val="1959968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75D0714-AA39-484B-A441-85B5B36075C0}" type="datetimeFigureOut">
              <a:rPr lang="en-US" smtClean="0"/>
              <a:t>7/26/2019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A5957-6A28-4509-9290-A23A538B81E3}" type="slidenum">
              <a:rPr lang="en-US" smtClean="0"/>
              <a:t>‹#›</a:t>
            </a:fld>
            <a:endParaRPr lang="en-US"/>
          </a:p>
        </p:txBody>
      </p:sp>
    </p:spTree>
    <p:extLst>
      <p:ext uri="{BB962C8B-B14F-4D97-AF65-F5344CB8AC3E}">
        <p14:creationId xmlns:p14="http://schemas.microsoft.com/office/powerpoint/2010/main" val="1854085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124A50-DB44-4B55-88D7-B0F7735914C1}" type="datetimeFigureOut">
              <a:rPr lang="en-US" smtClean="0"/>
              <a:t>7/26/2019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5E8DB9-D303-47DA-8ED4-4D9842BBBC23}" type="slidenum">
              <a:rPr lang="en-US" smtClean="0"/>
              <a:t>‹#›</a:t>
            </a:fld>
            <a:endParaRPr lang="en-US"/>
          </a:p>
        </p:txBody>
      </p:sp>
    </p:spTree>
    <p:extLst>
      <p:ext uri="{BB962C8B-B14F-4D97-AF65-F5344CB8AC3E}">
        <p14:creationId xmlns:p14="http://schemas.microsoft.com/office/powerpoint/2010/main" val="11978144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HIV Case Finding  </a:t>
            </a:r>
            <a:endParaRPr lang="en-US" dirty="0"/>
          </a:p>
        </p:txBody>
      </p:sp>
      <p:sp>
        <p:nvSpPr>
          <p:cNvPr id="3" name="Subtitle 2"/>
          <p:cNvSpPr>
            <a:spLocks noGrp="1"/>
          </p:cNvSpPr>
          <p:nvPr>
            <p:ph type="subTitle" idx="1"/>
          </p:nvPr>
        </p:nvSpPr>
        <p:spPr/>
        <p:txBody>
          <a:bodyPr/>
          <a:lstStyle/>
          <a:p>
            <a:r>
              <a:rPr lang="en-US" dirty="0" smtClean="0"/>
              <a:t>SIYENZA GUIDANCE </a:t>
            </a:r>
            <a:endParaRPr lang="en-US" dirty="0"/>
          </a:p>
        </p:txBody>
      </p:sp>
    </p:spTree>
    <p:extLst>
      <p:ext uri="{BB962C8B-B14F-4D97-AF65-F5344CB8AC3E}">
        <p14:creationId xmlns:p14="http://schemas.microsoft.com/office/powerpoint/2010/main" val="18714787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5" y="205797"/>
            <a:ext cx="10772775" cy="1122003"/>
          </a:xfrm>
        </p:spPr>
        <p:txBody>
          <a:bodyPr/>
          <a:lstStyle/>
          <a:p>
            <a:pPr algn="ctr"/>
            <a:r>
              <a:rPr lang="en-US" b="1" dirty="0" smtClean="0"/>
              <a:t>What are the 7 steps of index testing?</a:t>
            </a:r>
            <a:endParaRPr lang="en-US" b="1" dirty="0"/>
          </a:p>
        </p:txBody>
      </p:sp>
      <p:sp>
        <p:nvSpPr>
          <p:cNvPr id="64" name="TextBox 63"/>
          <p:cNvSpPr txBox="1"/>
          <p:nvPr/>
        </p:nvSpPr>
        <p:spPr>
          <a:xfrm>
            <a:off x="601630" y="1313395"/>
            <a:ext cx="10746658" cy="400110"/>
          </a:xfrm>
          <a:prstGeom prst="rect">
            <a:avLst/>
          </a:prstGeom>
          <a:solidFill>
            <a:srgbClr val="FF000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1.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Introduce Index Testing Services to the Index Client during pre-test session or PMTCT/ART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visit</a:t>
            </a:r>
            <a:endPar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nvGrpSpPr>
          <p:cNvPr id="65" name="Group 64"/>
          <p:cNvGrpSpPr/>
          <p:nvPr/>
        </p:nvGrpSpPr>
        <p:grpSpPr>
          <a:xfrm>
            <a:off x="601631" y="1713506"/>
            <a:ext cx="10746658" cy="766111"/>
            <a:chOff x="347970" y="1696489"/>
            <a:chExt cx="11680722" cy="768758"/>
          </a:xfrm>
        </p:grpSpPr>
        <p:sp>
          <p:nvSpPr>
            <p:cNvPr id="66" name="TextBox 65"/>
            <p:cNvSpPr txBox="1"/>
            <p:nvPr/>
          </p:nvSpPr>
          <p:spPr>
            <a:xfrm>
              <a:off x="347970" y="2065137"/>
              <a:ext cx="11680722" cy="400110"/>
            </a:xfrm>
            <a:prstGeom prst="rect">
              <a:avLst/>
            </a:prstGeom>
            <a:solidFill>
              <a:srgbClr val="FFC00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2.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Obtain a list of sex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partners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and biological children &lt; 15 with unknown HIV status</a:t>
              </a:r>
            </a:p>
          </p:txBody>
        </p:sp>
        <p:cxnSp>
          <p:nvCxnSpPr>
            <p:cNvPr id="67" name="Straight Arrow Connector 66"/>
            <p:cNvCxnSpPr/>
            <p:nvPr/>
          </p:nvCxnSpPr>
          <p:spPr>
            <a:xfrm>
              <a:off x="5756788" y="1696489"/>
              <a:ext cx="0" cy="3339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601631" y="2479616"/>
            <a:ext cx="10746657" cy="727815"/>
            <a:chOff x="2413819" y="2244884"/>
            <a:chExt cx="7698658" cy="1155160"/>
          </a:xfrm>
        </p:grpSpPr>
        <p:sp>
          <p:nvSpPr>
            <p:cNvPr id="69" name="TextBox 68"/>
            <p:cNvSpPr txBox="1"/>
            <p:nvPr/>
          </p:nvSpPr>
          <p:spPr>
            <a:xfrm>
              <a:off x="2413819" y="2765005"/>
              <a:ext cx="7698658" cy="635039"/>
            </a:xfrm>
            <a:prstGeom prst="rect">
              <a:avLst/>
            </a:prstGeom>
            <a:solidFill>
              <a:srgbClr val="FFFF00"/>
            </a:solidFill>
            <a:ln w="127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3.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Conduct an intimate partner violence (IPV)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risk assessment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for each named partner</a:t>
              </a:r>
              <a:endPar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70" name="Straight Arrow Connector 69"/>
            <p:cNvCxnSpPr/>
            <p:nvPr/>
          </p:nvCxnSpPr>
          <p:spPr>
            <a:xfrm flipH="1">
              <a:off x="5997060" y="2244884"/>
              <a:ext cx="5490" cy="5201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123826" y="3253329"/>
            <a:ext cx="11839574" cy="750208"/>
            <a:chOff x="451208" y="3165116"/>
            <a:chExt cx="11397738" cy="781345"/>
          </a:xfrm>
        </p:grpSpPr>
        <p:sp>
          <p:nvSpPr>
            <p:cNvPr id="72" name="TextBox 71"/>
            <p:cNvSpPr txBox="1"/>
            <p:nvPr/>
          </p:nvSpPr>
          <p:spPr>
            <a:xfrm>
              <a:off x="451208" y="3529745"/>
              <a:ext cx="11397738" cy="416716"/>
            </a:xfrm>
            <a:prstGeom prst="rect">
              <a:avLst/>
            </a:prstGeom>
            <a:solidFill>
              <a:srgbClr val="92D05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4.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Determine the preferred method of partner notification or child testing for each named partner/child </a:t>
              </a:r>
            </a:p>
          </p:txBody>
        </p:sp>
        <p:cxnSp>
          <p:nvCxnSpPr>
            <p:cNvPr id="73" name="Straight Arrow Connector 72"/>
            <p:cNvCxnSpPr/>
            <p:nvPr/>
          </p:nvCxnSpPr>
          <p:spPr>
            <a:xfrm>
              <a:off x="5730100" y="3165116"/>
              <a:ext cx="0" cy="3339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123826" y="3987595"/>
            <a:ext cx="11839574" cy="699791"/>
            <a:chOff x="687" y="3929853"/>
            <a:chExt cx="12651987" cy="760284"/>
          </a:xfrm>
        </p:grpSpPr>
        <p:sp>
          <p:nvSpPr>
            <p:cNvPr id="75" name="TextBox 74"/>
            <p:cNvSpPr txBox="1"/>
            <p:nvPr/>
          </p:nvSpPr>
          <p:spPr>
            <a:xfrm>
              <a:off x="687" y="4255439"/>
              <a:ext cx="12651987" cy="434698"/>
            </a:xfrm>
            <a:prstGeom prst="rect">
              <a:avLst/>
            </a:prstGeom>
            <a:solidFill>
              <a:srgbClr val="00B0F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5.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Contact all named partners and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biological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children &lt;15 with unknown status using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preferred approach</a:t>
              </a:r>
              <a:endPar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76" name="Straight Arrow Connector 75"/>
            <p:cNvCxnSpPr/>
            <p:nvPr/>
          </p:nvCxnSpPr>
          <p:spPr>
            <a:xfrm>
              <a:off x="5864583" y="3929853"/>
              <a:ext cx="0" cy="3339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01630" y="4738858"/>
            <a:ext cx="10746658" cy="682050"/>
            <a:chOff x="582968" y="4655548"/>
            <a:chExt cx="10746658" cy="807844"/>
          </a:xfrm>
        </p:grpSpPr>
        <p:sp>
          <p:nvSpPr>
            <p:cNvPr id="78" name="TextBox 77"/>
            <p:cNvSpPr txBox="1"/>
            <p:nvPr/>
          </p:nvSpPr>
          <p:spPr>
            <a:xfrm>
              <a:off x="582968" y="4989487"/>
              <a:ext cx="10746658" cy="473905"/>
            </a:xfrm>
            <a:prstGeom prst="rect">
              <a:avLst/>
            </a:prstGeom>
            <a:solidFill>
              <a:srgbClr val="0070C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6.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Record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outcomes of partner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notification and family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testing</a:t>
              </a:r>
              <a:endPar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79" name="Straight Arrow Connector 78"/>
            <p:cNvCxnSpPr/>
            <p:nvPr/>
          </p:nvCxnSpPr>
          <p:spPr>
            <a:xfrm>
              <a:off x="5592526" y="4655548"/>
              <a:ext cx="0" cy="3339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601630" y="5369245"/>
            <a:ext cx="10746658" cy="754400"/>
            <a:chOff x="601630" y="5389597"/>
            <a:chExt cx="10746658" cy="734048"/>
          </a:xfrm>
        </p:grpSpPr>
        <p:sp>
          <p:nvSpPr>
            <p:cNvPr id="81" name="TextBox 80"/>
            <p:cNvSpPr txBox="1"/>
            <p:nvPr/>
          </p:nvSpPr>
          <p:spPr>
            <a:xfrm>
              <a:off x="601630" y="5723535"/>
              <a:ext cx="10746658" cy="400110"/>
            </a:xfrm>
            <a:prstGeom prst="rect">
              <a:avLst/>
            </a:prstGeom>
            <a:solidFill>
              <a:srgbClr val="7030A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7.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Provide appropriate services for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children and partner(s)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based on HIV status</a:t>
              </a:r>
            </a:p>
          </p:txBody>
        </p:sp>
        <p:cxnSp>
          <p:nvCxnSpPr>
            <p:cNvPr id="82" name="Straight Arrow Connector 81"/>
            <p:cNvCxnSpPr/>
            <p:nvPr/>
          </p:nvCxnSpPr>
          <p:spPr>
            <a:xfrm>
              <a:off x="5622557" y="5389597"/>
              <a:ext cx="0" cy="3339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089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5432" y="35786"/>
            <a:ext cx="10947996" cy="1325563"/>
          </a:xfrm>
        </p:spPr>
        <p:txBody>
          <a:bodyPr>
            <a:normAutofit fontScale="90000"/>
          </a:bodyPr>
          <a:lstStyle/>
          <a:p>
            <a:pPr algn="ctr"/>
            <a:r>
              <a:rPr lang="en-US" sz="4400" b="1" dirty="0">
                <a:latin typeface="Calibri" panose="020F0502020204030204" pitchFamily="34" charset="0"/>
              </a:rPr>
              <a:t>What is the Difference Between Passive and Active </a:t>
            </a:r>
            <a:br>
              <a:rPr lang="en-US" sz="4400" b="1" dirty="0">
                <a:latin typeface="Calibri" panose="020F0502020204030204" pitchFamily="34" charset="0"/>
              </a:rPr>
            </a:br>
            <a:r>
              <a:rPr lang="en-US" sz="4400" b="1" dirty="0">
                <a:latin typeface="Calibri" panose="020F0502020204030204" pitchFamily="34" charset="0"/>
              </a:rPr>
              <a:t>Models of Index Testing Services?</a:t>
            </a:r>
            <a:endParaRPr lang="en-US" sz="4400" b="1" dirty="0"/>
          </a:p>
        </p:txBody>
      </p:sp>
      <p:grpSp>
        <p:nvGrpSpPr>
          <p:cNvPr id="10" name="Group 9"/>
          <p:cNvGrpSpPr/>
          <p:nvPr/>
        </p:nvGrpSpPr>
        <p:grpSpPr>
          <a:xfrm>
            <a:off x="791461" y="1126769"/>
            <a:ext cx="10892942" cy="1242557"/>
            <a:chOff x="791461" y="2430443"/>
            <a:chExt cx="10892942" cy="1242557"/>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461" y="2430443"/>
              <a:ext cx="867584" cy="1242557"/>
            </a:xfrm>
            <a:prstGeom prst="rect">
              <a:avLst/>
            </a:prstGeom>
          </p:spPr>
        </p:pic>
        <p:sp>
          <p:nvSpPr>
            <p:cNvPr id="9" name="TextBox 8"/>
            <p:cNvSpPr txBox="1"/>
            <p:nvPr/>
          </p:nvSpPr>
          <p:spPr>
            <a:xfrm>
              <a:off x="1968701" y="2677913"/>
              <a:ext cx="9715702" cy="830997"/>
            </a:xfrm>
            <a:prstGeom prst="rect">
              <a:avLst/>
            </a:prstGeom>
            <a:noFill/>
          </p:spPr>
          <p:txBody>
            <a:bodyPr wrap="square" rtlCol="0">
              <a:spAutoFit/>
            </a:bodyPr>
            <a:lstStyle/>
            <a:p>
              <a:r>
                <a:rPr lang="en-US" sz="2400" b="1" dirty="0" smtClean="0"/>
                <a:t>Provider Referral = </a:t>
              </a:r>
              <a:r>
                <a:rPr lang="en-US" sz="2400" dirty="0" smtClean="0"/>
                <a:t>A counsellor or other health care provider will call or visit your partner and inform them that they need to test for HIV.</a:t>
              </a:r>
              <a:endParaRPr lang="en-US" sz="2400" b="1" dirty="0"/>
            </a:p>
          </p:txBody>
        </p:sp>
      </p:grpSp>
      <p:grpSp>
        <p:nvGrpSpPr>
          <p:cNvPr id="6" name="Group 5"/>
          <p:cNvGrpSpPr/>
          <p:nvPr/>
        </p:nvGrpSpPr>
        <p:grpSpPr>
          <a:xfrm>
            <a:off x="575670" y="2455975"/>
            <a:ext cx="11165225" cy="1318192"/>
            <a:chOff x="-1259059" y="-2796072"/>
            <a:chExt cx="11165225" cy="1318192"/>
          </a:xfrm>
        </p:grpSpPr>
        <p:sp>
          <p:nvSpPr>
            <p:cNvPr id="7" name="TextBox 6"/>
            <p:cNvSpPr txBox="1"/>
            <p:nvPr/>
          </p:nvSpPr>
          <p:spPr>
            <a:xfrm>
              <a:off x="133972" y="-2717970"/>
              <a:ext cx="9772194" cy="892552"/>
            </a:xfrm>
            <a:prstGeom prst="rect">
              <a:avLst/>
            </a:prstGeom>
            <a:noFill/>
          </p:spPr>
          <p:txBody>
            <a:bodyPr wrap="square" rtlCol="0">
              <a:spAutoFit/>
            </a:bodyPr>
            <a:lstStyle/>
            <a:p>
              <a:r>
                <a:rPr lang="en-US" sz="2400" b="1" dirty="0" smtClean="0"/>
                <a:t>Client Referral = </a:t>
              </a:r>
              <a:r>
                <a:rPr lang="en-US" sz="2400" dirty="0" smtClean="0"/>
                <a:t>You tell your partner about your HIV and encourage him or her to come to the health facility for an HIV test.</a:t>
              </a:r>
              <a:r>
                <a:rPr lang="en-US" sz="2800" dirty="0" smtClean="0"/>
                <a:t>  </a:t>
              </a:r>
              <a:endParaRPr lang="en-US" sz="28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059" y="-2796072"/>
              <a:ext cx="1393031" cy="1318192"/>
            </a:xfrm>
            <a:prstGeom prst="rect">
              <a:avLst/>
            </a:prstGeom>
          </p:spPr>
        </p:pic>
      </p:grpSp>
      <p:grpSp>
        <p:nvGrpSpPr>
          <p:cNvPr id="4" name="Group 3"/>
          <p:cNvGrpSpPr/>
          <p:nvPr/>
        </p:nvGrpSpPr>
        <p:grpSpPr>
          <a:xfrm>
            <a:off x="163093" y="3673000"/>
            <a:ext cx="11521311" cy="1539037"/>
            <a:chOff x="163093" y="3673000"/>
            <a:chExt cx="11521311" cy="1539037"/>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5993" y="3928107"/>
              <a:ext cx="868814" cy="1244319"/>
            </a:xfrm>
            <a:prstGeom prst="rect">
              <a:avLst/>
            </a:prstGeom>
          </p:spPr>
        </p:pic>
        <p:sp>
          <p:nvSpPr>
            <p:cNvPr id="13" name="TextBox 12"/>
            <p:cNvSpPr txBox="1"/>
            <p:nvPr/>
          </p:nvSpPr>
          <p:spPr>
            <a:xfrm>
              <a:off x="3052076" y="3673000"/>
              <a:ext cx="8632328" cy="1200329"/>
            </a:xfrm>
            <a:prstGeom prst="rect">
              <a:avLst/>
            </a:prstGeom>
            <a:noFill/>
          </p:spPr>
          <p:txBody>
            <a:bodyPr wrap="square" rtlCol="0">
              <a:spAutoFit/>
            </a:bodyPr>
            <a:lstStyle/>
            <a:p>
              <a:r>
                <a:rPr lang="en-US" sz="2400" b="1" dirty="0" smtClean="0"/>
                <a:t>Contract Referral = </a:t>
              </a:r>
              <a:r>
                <a:rPr lang="en-US" sz="2400" dirty="0" smtClean="0"/>
                <a:t>You and the counsellor will work together to notify your partner.  You will have 14 days to tell your partner.  After which, the counsellor will contact your partner.</a:t>
              </a:r>
              <a:endParaRPr lang="en-US" sz="2400" b="1"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093" y="3955301"/>
              <a:ext cx="1256736" cy="1256736"/>
            </a:xfrm>
            <a:prstGeom prst="rect">
              <a:avLst/>
            </a:prstGeom>
          </p:spPr>
        </p:pic>
        <p:sp>
          <p:nvSpPr>
            <p:cNvPr id="11" name="Plus 10"/>
            <p:cNvSpPr/>
            <p:nvPr/>
          </p:nvSpPr>
          <p:spPr>
            <a:xfrm>
              <a:off x="1051292" y="4061808"/>
              <a:ext cx="871539" cy="914505"/>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254419" y="5393171"/>
            <a:ext cx="10788309" cy="1235434"/>
            <a:chOff x="254419" y="5393171"/>
            <a:chExt cx="10788309" cy="1235434"/>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419" y="5393171"/>
              <a:ext cx="2035534" cy="1235434"/>
            </a:xfrm>
            <a:prstGeom prst="rect">
              <a:avLst/>
            </a:prstGeom>
          </p:spPr>
        </p:pic>
        <p:sp>
          <p:nvSpPr>
            <p:cNvPr id="15" name="TextBox 14"/>
            <p:cNvSpPr txBox="1"/>
            <p:nvPr/>
          </p:nvSpPr>
          <p:spPr>
            <a:xfrm>
              <a:off x="2410400" y="5595390"/>
              <a:ext cx="8632328" cy="830997"/>
            </a:xfrm>
            <a:prstGeom prst="rect">
              <a:avLst/>
            </a:prstGeom>
            <a:noFill/>
          </p:spPr>
          <p:txBody>
            <a:bodyPr wrap="square" rtlCol="0">
              <a:spAutoFit/>
            </a:bodyPr>
            <a:lstStyle/>
            <a:p>
              <a:r>
                <a:rPr lang="en-US" sz="2400" b="1" dirty="0" smtClean="0"/>
                <a:t>Dual Referral = </a:t>
              </a:r>
              <a:r>
                <a:rPr lang="en-US" sz="2400" dirty="0" smtClean="0"/>
                <a:t>The counsellor/provider will sit with you and your partner and support you as </a:t>
              </a:r>
              <a:r>
                <a:rPr lang="en-US" sz="2400" dirty="0"/>
                <a:t>y</a:t>
              </a:r>
              <a:r>
                <a:rPr lang="en-US" sz="2400" dirty="0" smtClean="0"/>
                <a:t>ou tell your partner about your HIV.</a:t>
              </a:r>
              <a:endParaRPr lang="en-US" sz="2400" b="1" dirty="0"/>
            </a:p>
          </p:txBody>
        </p:sp>
      </p:grpSp>
      <p:sp>
        <p:nvSpPr>
          <p:cNvPr id="17" name="Oval 16"/>
          <p:cNvSpPr/>
          <p:nvPr/>
        </p:nvSpPr>
        <p:spPr>
          <a:xfrm>
            <a:off x="425669" y="2369326"/>
            <a:ext cx="11493062" cy="13036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408494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24" y="207433"/>
            <a:ext cx="10772775" cy="643467"/>
          </a:xfrm>
        </p:spPr>
        <p:txBody>
          <a:bodyPr>
            <a:normAutofit fontScale="90000"/>
          </a:bodyPr>
          <a:lstStyle/>
          <a:p>
            <a:r>
              <a:rPr lang="en-US" sz="4000" dirty="0" smtClean="0">
                <a:latin typeface="Calibri" panose="020F0502020204030204" pitchFamily="34" charset="0"/>
                <a:cs typeface="Calibri" panose="020F0502020204030204" pitchFamily="34" charset="0"/>
              </a:rPr>
              <a:t>Using Cascades to Monitor the Quality of Index Testing</a:t>
            </a:r>
            <a:endParaRPr lang="en-US" sz="40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2095500" y="825369"/>
            <a:ext cx="8610600" cy="5604006"/>
          </a:xfrm>
          <a:prstGeom prst="rect">
            <a:avLst/>
          </a:prstGeom>
          <a:ln w="12700">
            <a:solidFill>
              <a:schemeClr val="tx1"/>
            </a:solidFill>
          </a:ln>
        </p:spPr>
      </p:pic>
    </p:spTree>
    <p:extLst>
      <p:ext uri="{BB962C8B-B14F-4D97-AF65-F5344CB8AC3E}">
        <p14:creationId xmlns:p14="http://schemas.microsoft.com/office/powerpoint/2010/main" val="27947080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343" y="409432"/>
            <a:ext cx="10772775" cy="1019908"/>
          </a:xfrm>
        </p:spPr>
        <p:txBody>
          <a:bodyPr>
            <a:normAutofit/>
          </a:bodyPr>
          <a:lstStyle/>
          <a:p>
            <a:r>
              <a:rPr lang="en-US" sz="4400" dirty="0" smtClean="0">
                <a:latin typeface="Calibri" panose="020F0502020204030204" pitchFamily="34" charset="0"/>
                <a:cs typeface="Calibri" panose="020F0502020204030204" pitchFamily="34" charset="0"/>
              </a:rPr>
              <a:t>Seven Tips for Partner Elicitation</a:t>
            </a:r>
            <a:endParaRPr lang="en-US" sz="4400"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390343" y="1429340"/>
            <a:ext cx="10753725" cy="5054283"/>
          </a:xfrm>
        </p:spPr>
        <p:txBody>
          <a:bodyPr>
            <a:normAutofit fontScale="92500" lnSpcReduction="20000"/>
          </a:bodyPr>
          <a:lstStyle/>
          <a:p>
            <a:pPr marL="514350" indent="-514350">
              <a:buFont typeface="+mj-lt"/>
              <a:buAutoNum type="arabicPeriod"/>
            </a:pPr>
            <a:r>
              <a:rPr lang="en-US" sz="3200" dirty="0" smtClean="0"/>
              <a:t>Introduce partner notification in pre-test counseling</a:t>
            </a:r>
          </a:p>
          <a:p>
            <a:pPr marL="514350" indent="-514350">
              <a:buFont typeface="+mj-lt"/>
              <a:buAutoNum type="arabicPeriod"/>
            </a:pPr>
            <a:r>
              <a:rPr lang="en-US" sz="3200" dirty="0" smtClean="0"/>
              <a:t>Use appropriate language and questions to ask about partner(s) and children</a:t>
            </a:r>
          </a:p>
          <a:p>
            <a:pPr marL="514350" indent="-514350">
              <a:buFont typeface="+mj-lt"/>
              <a:buAutoNum type="arabicPeriod"/>
            </a:pPr>
            <a:r>
              <a:rPr lang="en-US" sz="3200" dirty="0" smtClean="0"/>
              <a:t>Assure </a:t>
            </a:r>
            <a:r>
              <a:rPr lang="en-US" sz="3200" dirty="0"/>
              <a:t>clients of the confidentiality of services:  partners will be traced and be offered testing for the ‘Cheka </a:t>
            </a:r>
            <a:r>
              <a:rPr lang="en-US" sz="3200" dirty="0" err="1"/>
              <a:t>Impilo</a:t>
            </a:r>
            <a:r>
              <a:rPr lang="en-US" sz="3200" dirty="0"/>
              <a:t>’ National Wellness </a:t>
            </a:r>
            <a:r>
              <a:rPr lang="en-US" sz="3200" dirty="0" smtClean="0"/>
              <a:t>Campaign</a:t>
            </a:r>
          </a:p>
          <a:p>
            <a:pPr marL="514350" indent="-514350">
              <a:buFont typeface="+mj-lt"/>
              <a:buAutoNum type="arabicPeriod"/>
            </a:pPr>
            <a:r>
              <a:rPr lang="en-US" sz="3200" dirty="0"/>
              <a:t>There is no need for client to disclose their HIV </a:t>
            </a:r>
            <a:r>
              <a:rPr lang="en-US" sz="3200" dirty="0" smtClean="0"/>
              <a:t>status if they don’t feel safe or comfortable, </a:t>
            </a:r>
            <a:r>
              <a:rPr lang="en-US" sz="3200" dirty="0"/>
              <a:t>partners </a:t>
            </a:r>
            <a:r>
              <a:rPr lang="en-US" sz="3200" dirty="0" smtClean="0"/>
              <a:t>can </a:t>
            </a:r>
            <a:r>
              <a:rPr lang="en-US" sz="3200" dirty="0"/>
              <a:t>be traced and offered a test </a:t>
            </a:r>
            <a:r>
              <a:rPr lang="en-US" sz="3200" dirty="0" smtClean="0"/>
              <a:t>anonymously through provider notification. </a:t>
            </a:r>
            <a:endParaRPr lang="en-US" sz="3200" dirty="0"/>
          </a:p>
          <a:p>
            <a:pPr marL="514350" indent="-514350">
              <a:buFont typeface="+mj-lt"/>
              <a:buAutoNum type="arabicPeriod"/>
            </a:pPr>
            <a:r>
              <a:rPr lang="en-US" sz="3200" dirty="0" smtClean="0"/>
              <a:t>Use </a:t>
            </a:r>
            <a:r>
              <a:rPr lang="en-US" sz="3200" dirty="0"/>
              <a:t>humor and slang to </a:t>
            </a:r>
            <a:r>
              <a:rPr lang="en-US" sz="3200" dirty="0" smtClean="0"/>
              <a:t>probe for additional partners and make </a:t>
            </a:r>
            <a:r>
              <a:rPr lang="en-US" sz="3200" dirty="0"/>
              <a:t>clients feel comfortable with </a:t>
            </a:r>
            <a:r>
              <a:rPr lang="en-US" sz="3200" dirty="0" smtClean="0"/>
              <a:t>you</a:t>
            </a:r>
          </a:p>
          <a:p>
            <a:pPr marL="514350" indent="-514350">
              <a:buFont typeface="+mj-lt"/>
              <a:buAutoNum type="arabicPeriod"/>
            </a:pPr>
            <a:r>
              <a:rPr lang="en-US" sz="3200" dirty="0" smtClean="0"/>
              <a:t>Use brief motivational interviewing to create rapport with clients</a:t>
            </a:r>
          </a:p>
          <a:p>
            <a:pPr marL="514350" indent="-514350">
              <a:buFont typeface="+mj-lt"/>
              <a:buAutoNum type="arabicPeriod"/>
            </a:pPr>
            <a:r>
              <a:rPr lang="en-US" sz="3200" dirty="0" smtClean="0"/>
              <a:t>Provide opportunities for supportive supervision and mentoring</a:t>
            </a:r>
          </a:p>
        </p:txBody>
      </p:sp>
      <p:pic>
        <p:nvPicPr>
          <p:cNvPr id="4" name="Picture 3"/>
          <p:cNvPicPr>
            <a:picLocks noChangeAspect="1"/>
          </p:cNvPicPr>
          <p:nvPr/>
        </p:nvPicPr>
        <p:blipFill>
          <a:blip r:embed="rId2"/>
          <a:stretch>
            <a:fillRect/>
          </a:stretch>
        </p:blipFill>
        <p:spPr>
          <a:xfrm>
            <a:off x="8271932" y="409432"/>
            <a:ext cx="3920068" cy="1402202"/>
          </a:xfrm>
          <a:prstGeom prst="rect">
            <a:avLst/>
          </a:prstGeom>
        </p:spPr>
      </p:pic>
    </p:spTree>
    <p:extLst>
      <p:ext uri="{BB962C8B-B14F-4D97-AF65-F5344CB8AC3E}">
        <p14:creationId xmlns:p14="http://schemas.microsoft.com/office/powerpoint/2010/main" val="13513227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867" y="153544"/>
            <a:ext cx="11092208" cy="587862"/>
          </a:xfrm>
        </p:spPr>
        <p:txBody>
          <a:bodyPr>
            <a:normAutofit fontScale="90000"/>
          </a:bodyPr>
          <a:lstStyle/>
          <a:p>
            <a:r>
              <a:rPr lang="en-US" sz="2800" b="1" dirty="0" smtClean="0">
                <a:latin typeface="Calibri" panose="020F0502020204030204" pitchFamily="34" charset="0"/>
                <a:cs typeface="Calibri" panose="020F0502020204030204" pitchFamily="34" charset="0"/>
              </a:rPr>
              <a:t>Use Humor and Appropriate Slang to Probe and Make the Client Feel Comfortable</a:t>
            </a:r>
            <a:endParaRPr lang="en-US" sz="2800" b="1" dirty="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3"/>
          <a:stretch>
            <a:fillRect/>
          </a:stretch>
        </p:blipFill>
        <p:spPr>
          <a:xfrm>
            <a:off x="-16635384" y="-28775025"/>
            <a:ext cx="3227175" cy="4572000"/>
          </a:xfrm>
          <a:prstGeom prst="rect">
            <a:avLst/>
          </a:prstGeom>
        </p:spPr>
      </p:pic>
      <p:pic>
        <p:nvPicPr>
          <p:cNvPr id="6" name="Picture 5"/>
          <p:cNvPicPr>
            <a:picLocks noChangeAspect="1"/>
          </p:cNvPicPr>
          <p:nvPr/>
        </p:nvPicPr>
        <p:blipFill>
          <a:blip r:embed="rId3"/>
          <a:stretch>
            <a:fillRect/>
          </a:stretch>
        </p:blipFill>
        <p:spPr>
          <a:xfrm>
            <a:off x="-16635413" y="-28775025"/>
            <a:ext cx="3872610" cy="5486400"/>
          </a:xfrm>
          <a:prstGeom prst="rect">
            <a:avLst/>
          </a:prstGeom>
        </p:spPr>
      </p:pic>
      <p:pic>
        <p:nvPicPr>
          <p:cNvPr id="8" name="Picture 7"/>
          <p:cNvPicPr>
            <a:picLocks noChangeAspect="1"/>
          </p:cNvPicPr>
          <p:nvPr/>
        </p:nvPicPr>
        <p:blipFill>
          <a:blip r:embed="rId4"/>
          <a:stretch>
            <a:fillRect/>
          </a:stretch>
        </p:blipFill>
        <p:spPr>
          <a:xfrm>
            <a:off x="592351" y="939113"/>
            <a:ext cx="5311603" cy="5701227"/>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6567646" y="939114"/>
            <a:ext cx="4965840" cy="5701227"/>
          </a:xfrm>
          <a:prstGeom prst="rect">
            <a:avLst/>
          </a:prstGeom>
          <a:ln>
            <a:solidFill>
              <a:schemeClr val="tx1"/>
            </a:solidFill>
          </a:ln>
        </p:spPr>
      </p:pic>
    </p:spTree>
    <p:extLst>
      <p:ext uri="{BB962C8B-B14F-4D97-AF65-F5344CB8AC3E}">
        <p14:creationId xmlns:p14="http://schemas.microsoft.com/office/powerpoint/2010/main" val="30930642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2781"/>
          </a:xfrm>
        </p:spPr>
        <p:txBody>
          <a:bodyPr>
            <a:normAutofit fontScale="90000"/>
          </a:bodyPr>
          <a:lstStyle/>
          <a:p>
            <a:r>
              <a:rPr lang="en-US" b="1" dirty="0"/>
              <a:t>Tools Available to Support Index Testing</a:t>
            </a:r>
          </a:p>
        </p:txBody>
      </p:sp>
      <p:pic>
        <p:nvPicPr>
          <p:cNvPr id="3" name="Picture 2"/>
          <p:cNvPicPr>
            <a:picLocks noChangeAspect="1"/>
          </p:cNvPicPr>
          <p:nvPr/>
        </p:nvPicPr>
        <p:blipFill>
          <a:blip r:embed="rId2"/>
          <a:stretch>
            <a:fillRect/>
          </a:stretch>
        </p:blipFill>
        <p:spPr>
          <a:xfrm>
            <a:off x="838200" y="1241947"/>
            <a:ext cx="3619346" cy="5291196"/>
          </a:xfrm>
          <a:prstGeom prst="rect">
            <a:avLst/>
          </a:prstGeom>
        </p:spPr>
      </p:pic>
      <p:sp>
        <p:nvSpPr>
          <p:cNvPr id="4" name="TextBox 3"/>
          <p:cNvSpPr txBox="1"/>
          <p:nvPr/>
        </p:nvSpPr>
        <p:spPr>
          <a:xfrm>
            <a:off x="4872251" y="1542197"/>
            <a:ext cx="6960358" cy="4524315"/>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t>Job Aids on 7 Steps, Types of Notifications, </a:t>
            </a:r>
            <a:r>
              <a:rPr lang="en-US" sz="3200" dirty="0" err="1" smtClean="0"/>
              <a:t>etc</a:t>
            </a:r>
            <a:endParaRPr lang="en-US" sz="3200" dirty="0" smtClean="0"/>
          </a:p>
          <a:p>
            <a:pPr marL="285750" indent="-285750">
              <a:buFont typeface="Arial" panose="020B0604020202020204" pitchFamily="34" charset="0"/>
              <a:buChar char="•"/>
            </a:pPr>
            <a:r>
              <a:rPr lang="en-US" sz="3200" dirty="0" smtClean="0"/>
              <a:t>Counselor Scripts</a:t>
            </a:r>
          </a:p>
          <a:p>
            <a:pPr marL="285750" indent="-285750">
              <a:buFont typeface="Arial" panose="020B0604020202020204" pitchFamily="34" charset="0"/>
              <a:buChar char="•"/>
            </a:pPr>
            <a:r>
              <a:rPr lang="en-US" sz="3200" dirty="0" smtClean="0"/>
              <a:t>SOP on index testing along with training slides</a:t>
            </a:r>
          </a:p>
          <a:p>
            <a:pPr marL="285750" indent="-285750">
              <a:buFont typeface="Arial" panose="020B0604020202020204" pitchFamily="34" charset="0"/>
              <a:buChar char="•"/>
            </a:pPr>
            <a:r>
              <a:rPr lang="en-US" sz="3200" dirty="0" smtClean="0"/>
              <a:t>ICT register</a:t>
            </a:r>
          </a:p>
          <a:p>
            <a:pPr marL="285750" indent="-285750">
              <a:buFont typeface="Arial" panose="020B0604020202020204" pitchFamily="34" charset="0"/>
              <a:buChar char="•"/>
            </a:pPr>
            <a:r>
              <a:rPr lang="en-US" sz="3200" dirty="0" smtClean="0"/>
              <a:t>Site level monitoring tool</a:t>
            </a:r>
          </a:p>
          <a:p>
            <a:pPr marL="285750" indent="-285750">
              <a:buFont typeface="Arial" panose="020B0604020202020204" pitchFamily="34" charset="0"/>
              <a:buChar char="•"/>
            </a:pPr>
            <a:r>
              <a:rPr lang="en-US" sz="3200" dirty="0" smtClean="0"/>
              <a:t>GBV and adverse event monitoring tool </a:t>
            </a:r>
            <a:endParaRPr lang="en-US" sz="3200" dirty="0"/>
          </a:p>
        </p:txBody>
      </p:sp>
    </p:spTree>
    <p:extLst>
      <p:ext uri="{BB962C8B-B14F-4D97-AF65-F5344CB8AC3E}">
        <p14:creationId xmlns:p14="http://schemas.microsoft.com/office/powerpoint/2010/main" val="32612772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best practices for index testing</a:t>
            </a:r>
            <a:endParaRPr lang="en-US" dirty="0"/>
          </a:p>
        </p:txBody>
      </p:sp>
      <p:sp>
        <p:nvSpPr>
          <p:cNvPr id="3" name="TextBox 2"/>
          <p:cNvSpPr txBox="1"/>
          <p:nvPr/>
        </p:nvSpPr>
        <p:spPr>
          <a:xfrm>
            <a:off x="1078992" y="1690688"/>
            <a:ext cx="9747504" cy="3046988"/>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t>EAC = Index</a:t>
            </a:r>
          </a:p>
          <a:p>
            <a:pPr marL="285750" indent="-285750">
              <a:buFont typeface="Arial" panose="020B0604020202020204" pitchFamily="34" charset="0"/>
              <a:buChar char="•"/>
            </a:pPr>
            <a:r>
              <a:rPr lang="en-US" sz="3200" dirty="0" smtClean="0"/>
              <a:t>Elicit the contacts of the newly identified positive client to exhaust the sexual network</a:t>
            </a:r>
          </a:p>
          <a:p>
            <a:pPr marL="285750" indent="-285750">
              <a:buFont typeface="Arial" panose="020B0604020202020204" pitchFamily="34" charset="0"/>
              <a:buChar char="•"/>
            </a:pPr>
            <a:r>
              <a:rPr lang="en-US" sz="3200" dirty="0" smtClean="0"/>
              <a:t>Make use of the outreach teams and other community-based partners</a:t>
            </a:r>
          </a:p>
          <a:p>
            <a:pPr marL="285750" indent="-285750">
              <a:buFont typeface="Arial" panose="020B0604020202020204" pitchFamily="34" charset="0"/>
              <a:buChar char="•"/>
            </a:pPr>
            <a:r>
              <a:rPr lang="en-US" sz="3200" dirty="0" smtClean="0"/>
              <a:t>Trust but verify for “known” positives and ART clients</a:t>
            </a:r>
            <a:endParaRPr lang="en-US" sz="3200" dirty="0"/>
          </a:p>
        </p:txBody>
      </p:sp>
    </p:spTree>
    <p:extLst>
      <p:ext uri="{BB962C8B-B14F-4D97-AF65-F5344CB8AC3E}">
        <p14:creationId xmlns:p14="http://schemas.microsoft.com/office/powerpoint/2010/main" val="40740875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Main Testing Approaches</a:t>
            </a:r>
            <a:endParaRPr lang="en-US" dirty="0"/>
          </a:p>
        </p:txBody>
      </p:sp>
      <p:sp>
        <p:nvSpPr>
          <p:cNvPr id="3" name="Content Placeholder 2"/>
          <p:cNvSpPr>
            <a:spLocks noGrp="1"/>
          </p:cNvSpPr>
          <p:nvPr>
            <p:ph idx="1"/>
          </p:nvPr>
        </p:nvSpPr>
        <p:spPr>
          <a:xfrm>
            <a:off x="838200" y="1415317"/>
            <a:ext cx="10515600" cy="4351338"/>
          </a:xfrm>
        </p:spPr>
        <p:txBody>
          <a:bodyPr/>
          <a:lstStyle/>
          <a:p>
            <a:r>
              <a:rPr lang="en-US" dirty="0" smtClean="0"/>
              <a:t>PITC in health facilities</a:t>
            </a:r>
          </a:p>
          <a:p>
            <a:r>
              <a:rPr lang="en-US" dirty="0" smtClean="0"/>
              <a:t>Index testing</a:t>
            </a:r>
          </a:p>
          <a:p>
            <a:r>
              <a:rPr lang="en-US" dirty="0" smtClean="0"/>
              <a:t>Targeted community testing (index testing and mobile testing to populations not accessing facility-based services)</a:t>
            </a:r>
            <a:endParaRPr lang="en-US" dirty="0"/>
          </a:p>
        </p:txBody>
      </p:sp>
      <p:pic>
        <p:nvPicPr>
          <p:cNvPr id="4" name="Picture 3"/>
          <p:cNvPicPr>
            <a:picLocks noChangeAspect="1"/>
          </p:cNvPicPr>
          <p:nvPr/>
        </p:nvPicPr>
        <p:blipFill>
          <a:blip r:embed="rId2"/>
          <a:stretch>
            <a:fillRect/>
          </a:stretch>
        </p:blipFill>
        <p:spPr>
          <a:xfrm>
            <a:off x="943707" y="3716215"/>
            <a:ext cx="1811215" cy="2786485"/>
          </a:xfrm>
          <a:prstGeom prst="rect">
            <a:avLst/>
          </a:prstGeom>
        </p:spPr>
      </p:pic>
      <p:pic>
        <p:nvPicPr>
          <p:cNvPr id="5" name="Picture 4"/>
          <p:cNvPicPr>
            <a:picLocks noChangeAspect="1"/>
          </p:cNvPicPr>
          <p:nvPr/>
        </p:nvPicPr>
        <p:blipFill>
          <a:blip r:embed="rId3"/>
          <a:stretch>
            <a:fillRect/>
          </a:stretch>
        </p:blipFill>
        <p:spPr>
          <a:xfrm>
            <a:off x="3297114" y="3716215"/>
            <a:ext cx="3889131" cy="2500156"/>
          </a:xfrm>
          <a:prstGeom prst="rect">
            <a:avLst/>
          </a:prstGeom>
        </p:spPr>
      </p:pic>
      <p:pic>
        <p:nvPicPr>
          <p:cNvPr id="6" name="Picture 5"/>
          <p:cNvPicPr>
            <a:picLocks noChangeAspect="1"/>
          </p:cNvPicPr>
          <p:nvPr/>
        </p:nvPicPr>
        <p:blipFill>
          <a:blip r:embed="rId4"/>
          <a:stretch>
            <a:fillRect/>
          </a:stretch>
        </p:blipFill>
        <p:spPr>
          <a:xfrm>
            <a:off x="7570910" y="3903785"/>
            <a:ext cx="4100880" cy="2050440"/>
          </a:xfrm>
          <a:prstGeom prst="rect">
            <a:avLst/>
          </a:prstGeom>
        </p:spPr>
      </p:pic>
    </p:spTree>
    <p:extLst>
      <p:ext uri="{BB962C8B-B14F-4D97-AF65-F5344CB8AC3E}">
        <p14:creationId xmlns:p14="http://schemas.microsoft.com/office/powerpoint/2010/main" val="27721078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Strategies for PICT Case Finding </a:t>
            </a:r>
            <a:endParaRPr lang="en-US" b="1" dirty="0"/>
          </a:p>
        </p:txBody>
      </p:sp>
      <p:sp>
        <p:nvSpPr>
          <p:cNvPr id="3" name="Content Placeholder 2"/>
          <p:cNvSpPr>
            <a:spLocks noGrp="1"/>
          </p:cNvSpPr>
          <p:nvPr>
            <p:ph idx="1"/>
          </p:nvPr>
        </p:nvSpPr>
        <p:spPr>
          <a:xfrm>
            <a:off x="1110343" y="1716833"/>
            <a:ext cx="10394269" cy="4194389"/>
          </a:xfrm>
        </p:spPr>
        <p:txBody>
          <a:bodyPr/>
          <a:lstStyle/>
          <a:p>
            <a:r>
              <a:rPr lang="en-US" b="1" dirty="0" smtClean="0"/>
              <a:t>Diagnostic Testing: </a:t>
            </a:r>
            <a:r>
              <a:rPr lang="en-US" dirty="0"/>
              <a:t>testing of patients who present with signs or symptoms suggestive of </a:t>
            </a:r>
            <a:r>
              <a:rPr lang="en-US" dirty="0" smtClean="0"/>
              <a:t>HIV</a:t>
            </a:r>
          </a:p>
          <a:p>
            <a:r>
              <a:rPr lang="en-US" b="1" dirty="0" smtClean="0"/>
              <a:t>Targeted Testing: </a:t>
            </a:r>
            <a:r>
              <a:rPr lang="en-US" dirty="0"/>
              <a:t>testing of subpopulations of increased risk due to behavioral, clinical, or demographic characteristics, or a combination of these such as STI clients, alcohol abuse, or high burdened </a:t>
            </a:r>
            <a:r>
              <a:rPr lang="en-US" dirty="0" smtClean="0"/>
              <a:t>areas</a:t>
            </a:r>
          </a:p>
          <a:p>
            <a:r>
              <a:rPr lang="en-US" b="1" dirty="0" smtClean="0"/>
              <a:t>Universal screening: </a:t>
            </a:r>
            <a:r>
              <a:rPr lang="en-US" dirty="0" smtClean="0"/>
              <a:t>testing all patients presenting for medical attention regardless of presenting complaint</a:t>
            </a:r>
          </a:p>
          <a:p>
            <a:endParaRPr lang="en-US" dirty="0"/>
          </a:p>
        </p:txBody>
      </p:sp>
    </p:spTree>
    <p:extLst>
      <p:ext uri="{BB962C8B-B14F-4D97-AF65-F5344CB8AC3E}">
        <p14:creationId xmlns:p14="http://schemas.microsoft.com/office/powerpoint/2010/main" val="24378809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5194" y="214496"/>
            <a:ext cx="11197243" cy="1325563"/>
          </a:xfrm>
        </p:spPr>
        <p:txBody>
          <a:bodyPr>
            <a:normAutofit/>
          </a:bodyPr>
          <a:lstStyle/>
          <a:p>
            <a:r>
              <a:rPr lang="en-US" sz="3200" b="1" dirty="0" smtClean="0"/>
              <a:t>Strategies for Strengthening Case Finding in Health Facilities</a:t>
            </a:r>
            <a:endParaRPr lang="en-US" sz="3200" b="1" dirty="0"/>
          </a:p>
        </p:txBody>
      </p:sp>
      <p:graphicFrame>
        <p:nvGraphicFramePr>
          <p:cNvPr id="6" name="Content Placeholder 5"/>
          <p:cNvGraphicFramePr>
            <a:graphicFrameLocks noGrp="1"/>
          </p:cNvGraphicFramePr>
          <p:nvPr>
            <p:ph idx="1"/>
            <p:extLst/>
          </p:nvPr>
        </p:nvGraphicFramePr>
        <p:xfrm>
          <a:off x="1030777" y="1540059"/>
          <a:ext cx="10586078" cy="4660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702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SIYENZA PICT Strategy </a:t>
            </a:r>
            <a:endParaRPr lang="en-US" b="1" dirty="0"/>
          </a:p>
        </p:txBody>
      </p:sp>
      <p:sp>
        <p:nvSpPr>
          <p:cNvPr id="3" name="Content Placeholder 2"/>
          <p:cNvSpPr>
            <a:spLocks noGrp="1"/>
          </p:cNvSpPr>
          <p:nvPr>
            <p:ph idx="1"/>
          </p:nvPr>
        </p:nvSpPr>
        <p:spPr>
          <a:xfrm>
            <a:off x="1184988" y="1688841"/>
            <a:ext cx="10319624" cy="4222381"/>
          </a:xfrm>
        </p:spPr>
        <p:txBody>
          <a:bodyPr>
            <a:normAutofit lnSpcReduction="10000"/>
          </a:bodyPr>
          <a:lstStyle/>
          <a:p>
            <a:r>
              <a:rPr lang="en-US" dirty="0"/>
              <a:t>C</a:t>
            </a:r>
            <a:r>
              <a:rPr lang="en-US" dirty="0" smtClean="0"/>
              <a:t>ase finding guidance for </a:t>
            </a:r>
            <a:r>
              <a:rPr lang="en-US" dirty="0" err="1" smtClean="0"/>
              <a:t>Siyenza</a:t>
            </a:r>
            <a:r>
              <a:rPr lang="en-US" dirty="0" smtClean="0"/>
              <a:t> facilities should be based on HIV </a:t>
            </a:r>
            <a:r>
              <a:rPr lang="en-US" b="1" dirty="0" smtClean="0"/>
              <a:t>testing coverage </a:t>
            </a:r>
            <a:r>
              <a:rPr lang="en-US" dirty="0" smtClean="0"/>
              <a:t>(proportion of eligible clients who have been tested for HIV):</a:t>
            </a:r>
          </a:p>
          <a:p>
            <a:r>
              <a:rPr lang="en-US" b="1" dirty="0" smtClean="0">
                <a:solidFill>
                  <a:srgbClr val="FF0000"/>
                </a:solidFill>
              </a:rPr>
              <a:t>TIER 1</a:t>
            </a:r>
            <a:r>
              <a:rPr lang="en-US" dirty="0" smtClean="0"/>
              <a:t> </a:t>
            </a:r>
            <a:r>
              <a:rPr lang="en-US" b="1" dirty="0" smtClean="0">
                <a:solidFill>
                  <a:srgbClr val="FF0000"/>
                </a:solidFill>
              </a:rPr>
              <a:t>facilities</a:t>
            </a:r>
            <a:r>
              <a:rPr lang="en-US" dirty="0" smtClean="0"/>
              <a:t> are facilities where HIV testing coverage is &lt;80% for all clients, no matter the yield. These facilities should consider opt-out, universal screening.</a:t>
            </a:r>
          </a:p>
          <a:p>
            <a:r>
              <a:rPr lang="en-US" b="1" dirty="0" smtClean="0">
                <a:solidFill>
                  <a:srgbClr val="FF0000"/>
                </a:solidFill>
              </a:rPr>
              <a:t>TIER 2 facilities</a:t>
            </a:r>
            <a:r>
              <a:rPr lang="en-US" dirty="0" smtClean="0"/>
              <a:t> are facilities where HIV testing coverage is ≥80% with &lt;5% yield. These facilities should consider targeted testing. </a:t>
            </a:r>
          </a:p>
          <a:p>
            <a:pPr marL="0" indent="0">
              <a:buNone/>
            </a:pPr>
            <a:endParaRPr lang="en-US" dirty="0"/>
          </a:p>
          <a:p>
            <a:pPr marL="0" indent="0">
              <a:buNone/>
            </a:pPr>
            <a:r>
              <a:rPr lang="en-US" sz="2000" dirty="0" smtClean="0"/>
              <a:t>Note: 80% HIV testing coverage was a CDC SA programmatic decision</a:t>
            </a:r>
            <a:endParaRPr lang="en-US" sz="2000" dirty="0"/>
          </a:p>
        </p:txBody>
      </p:sp>
    </p:spTree>
    <p:extLst>
      <p:ext uri="{BB962C8B-B14F-4D97-AF65-F5344CB8AC3E}">
        <p14:creationId xmlns:p14="http://schemas.microsoft.com/office/powerpoint/2010/main" val="28227782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8882" y="365125"/>
            <a:ext cx="9804918" cy="1034467"/>
          </a:xfrm>
        </p:spPr>
        <p:txBody>
          <a:bodyPr/>
          <a:lstStyle/>
          <a:p>
            <a:pPr algn="ctr"/>
            <a:r>
              <a:rPr lang="en-US" b="1" dirty="0" smtClean="0"/>
              <a:t>Tier 1 / Tier 2 Determination  </a:t>
            </a:r>
            <a:endParaRPr lang="en-US" b="1" dirty="0"/>
          </a:p>
        </p:txBody>
      </p:sp>
      <p:sp>
        <p:nvSpPr>
          <p:cNvPr id="3" name="Content Placeholder 2"/>
          <p:cNvSpPr>
            <a:spLocks noGrp="1"/>
          </p:cNvSpPr>
          <p:nvPr>
            <p:ph idx="1"/>
          </p:nvPr>
        </p:nvSpPr>
        <p:spPr>
          <a:xfrm>
            <a:off x="335903" y="1399592"/>
            <a:ext cx="11168742" cy="5215811"/>
          </a:xfrm>
        </p:spPr>
        <p:txBody>
          <a:bodyPr/>
          <a:lstStyle/>
          <a:p>
            <a:r>
              <a:rPr lang="en-US" dirty="0" smtClean="0"/>
              <a:t>Review current monthly headcount vs. testing coverage (Proportion of Eligible Clients) for past quarter</a:t>
            </a:r>
          </a:p>
          <a:p>
            <a:pPr marL="457200" lvl="1" indent="0">
              <a:buNone/>
            </a:pPr>
            <a:r>
              <a:rPr lang="en-US" dirty="0" smtClean="0"/>
              <a:t>	</a:t>
            </a:r>
          </a:p>
          <a:p>
            <a:pPr marL="457200" lvl="1" indent="0">
              <a:buNone/>
            </a:pPr>
            <a:endParaRPr lang="en-US" i="1" dirty="0"/>
          </a:p>
          <a:p>
            <a:pPr marL="457200" lvl="1" indent="0">
              <a:buNone/>
            </a:pPr>
            <a:endParaRPr lang="en-US" i="1" dirty="0" smtClean="0"/>
          </a:p>
          <a:p>
            <a:pPr marL="457200" lvl="1" indent="0">
              <a:buNone/>
            </a:pPr>
            <a:endParaRPr lang="en-US" i="1" dirty="0"/>
          </a:p>
          <a:p>
            <a:pPr marL="457200" lvl="1" indent="0">
              <a:buNone/>
            </a:pPr>
            <a:r>
              <a:rPr lang="en-US" i="1" dirty="0" smtClean="0"/>
              <a:t>Use HTS metrics  to calculate   </a:t>
            </a:r>
          </a:p>
          <a:p>
            <a:endParaRPr lang="en-US" dirty="0"/>
          </a:p>
        </p:txBody>
      </p:sp>
      <p:pic>
        <p:nvPicPr>
          <p:cNvPr id="4" name="Picture 3"/>
          <p:cNvPicPr>
            <a:picLocks noChangeAspect="1"/>
          </p:cNvPicPr>
          <p:nvPr/>
        </p:nvPicPr>
        <p:blipFill>
          <a:blip r:embed="rId2"/>
          <a:stretch>
            <a:fillRect/>
          </a:stretch>
        </p:blipFill>
        <p:spPr>
          <a:xfrm>
            <a:off x="6638731" y="1878102"/>
            <a:ext cx="3976105" cy="4979898"/>
          </a:xfrm>
          <a:prstGeom prst="rect">
            <a:avLst/>
          </a:prstGeom>
        </p:spPr>
      </p:pic>
      <p:cxnSp>
        <p:nvCxnSpPr>
          <p:cNvPr id="6" name="Straight Arrow Connector 5"/>
          <p:cNvCxnSpPr/>
          <p:nvPr/>
        </p:nvCxnSpPr>
        <p:spPr>
          <a:xfrm flipV="1">
            <a:off x="5001208" y="4077477"/>
            <a:ext cx="1268964" cy="186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714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838" y="149290"/>
            <a:ext cx="11000792" cy="1554653"/>
          </a:xfrm>
        </p:spPr>
        <p:txBody>
          <a:bodyPr>
            <a:noAutofit/>
          </a:bodyPr>
          <a:lstStyle/>
          <a:p>
            <a:pPr algn="ctr"/>
            <a:r>
              <a:rPr lang="en-US" sz="3200" b="1" dirty="0" smtClean="0">
                <a:solidFill>
                  <a:srgbClr val="FF0000"/>
                </a:solidFill>
              </a:rPr>
              <a:t>Tier 1: </a:t>
            </a:r>
            <a:r>
              <a:rPr lang="en-US" sz="3200" dirty="0" smtClean="0"/>
              <a:t>Facilities with a less than 80% HIV testing of proportion of the eligible headcount HIV no matter the yield: </a:t>
            </a:r>
            <a:r>
              <a:rPr lang="en-US" sz="3200" b="1" dirty="0" smtClean="0">
                <a:solidFill>
                  <a:srgbClr val="FF0000"/>
                </a:solidFill>
              </a:rPr>
              <a:t>Universal Screening Approach  </a:t>
            </a:r>
            <a:endParaRPr lang="en-US" sz="3200" b="1" dirty="0">
              <a:solidFill>
                <a:srgbClr val="FF0000"/>
              </a:solidFill>
            </a:endParaRPr>
          </a:p>
        </p:txBody>
      </p:sp>
      <p:sp>
        <p:nvSpPr>
          <p:cNvPr id="3" name="Content Placeholder 2"/>
          <p:cNvSpPr>
            <a:spLocks noGrp="1"/>
          </p:cNvSpPr>
          <p:nvPr>
            <p:ph idx="1"/>
          </p:nvPr>
        </p:nvSpPr>
        <p:spPr>
          <a:xfrm>
            <a:off x="261257" y="1632858"/>
            <a:ext cx="11092543" cy="5047860"/>
          </a:xfrm>
        </p:spPr>
        <p:txBody>
          <a:bodyPr/>
          <a:lstStyle/>
          <a:p>
            <a:r>
              <a:rPr lang="en-US" b="1" dirty="0" smtClean="0"/>
              <a:t>Screening Questions</a:t>
            </a:r>
            <a:r>
              <a:rPr lang="en-US" dirty="0" smtClean="0"/>
              <a:t>: </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2857" y="2245118"/>
            <a:ext cx="8658808" cy="4090368"/>
          </a:xfrm>
          <a:prstGeom prst="rect">
            <a:avLst/>
          </a:prstGeom>
          <a:noFill/>
        </p:spPr>
      </p:pic>
    </p:spTree>
    <p:extLst>
      <p:ext uri="{BB962C8B-B14F-4D97-AF65-F5344CB8AC3E}">
        <p14:creationId xmlns:p14="http://schemas.microsoft.com/office/powerpoint/2010/main" val="27975467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555" y="365125"/>
            <a:ext cx="10971245" cy="1006475"/>
          </a:xfrm>
        </p:spPr>
        <p:txBody>
          <a:bodyPr>
            <a:normAutofit/>
          </a:bodyPr>
          <a:lstStyle/>
          <a:p>
            <a:r>
              <a:rPr lang="en-US" sz="3200" b="1" dirty="0" smtClean="0">
                <a:solidFill>
                  <a:srgbClr val="FF0000"/>
                </a:solidFill>
              </a:rPr>
              <a:t>Tier 2 Facilities</a:t>
            </a:r>
            <a:r>
              <a:rPr lang="en-US" sz="3200" dirty="0" smtClean="0"/>
              <a:t>: </a:t>
            </a:r>
            <a:r>
              <a:rPr lang="en-US" sz="3200" dirty="0"/>
              <a:t>(≥80% of eligible clients have been tested for HIV) but the yield is less than 5</a:t>
            </a:r>
            <a:r>
              <a:rPr lang="en-US" sz="3200" dirty="0" smtClean="0"/>
              <a:t>%: </a:t>
            </a:r>
            <a:r>
              <a:rPr lang="en-US" sz="3200" b="1" dirty="0" smtClean="0">
                <a:solidFill>
                  <a:srgbClr val="FF0000"/>
                </a:solidFill>
              </a:rPr>
              <a:t>Targeted Testing Approach  </a:t>
            </a:r>
            <a:endParaRPr lang="en-US" sz="3200" b="1" dirty="0">
              <a:solidFill>
                <a:srgbClr val="FF0000"/>
              </a:solidFill>
            </a:endParaRPr>
          </a:p>
        </p:txBody>
      </p:sp>
      <p:sp>
        <p:nvSpPr>
          <p:cNvPr id="3" name="Content Placeholder 2"/>
          <p:cNvSpPr>
            <a:spLocks noGrp="1"/>
          </p:cNvSpPr>
          <p:nvPr>
            <p:ph idx="1"/>
          </p:nvPr>
        </p:nvSpPr>
        <p:spPr>
          <a:xfrm>
            <a:off x="513185" y="1371600"/>
            <a:ext cx="10095722" cy="5486400"/>
          </a:xfrm>
        </p:spPr>
        <p:txBody>
          <a:bodyPr/>
          <a:lstStyle/>
          <a:p>
            <a:pPr marL="0" indent="0">
              <a:buNone/>
            </a:pPr>
            <a:r>
              <a:rPr lang="en-US" b="1" dirty="0" smtClean="0"/>
              <a:t>Screening Questions: </a:t>
            </a:r>
          </a:p>
          <a:p>
            <a:pPr marL="0" indent="0">
              <a:buNone/>
            </a:pP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2161659360"/>
              </p:ext>
            </p:extLst>
          </p:nvPr>
        </p:nvGraphicFramePr>
        <p:xfrm>
          <a:off x="642249" y="1793875"/>
          <a:ext cx="7913922" cy="4982210"/>
        </p:xfrm>
        <a:graphic>
          <a:graphicData uri="http://schemas.openxmlformats.org/drawingml/2006/table">
            <a:tbl>
              <a:tblPr firstRow="1" bandRow="1">
                <a:tableStyleId>{5C22544A-7EE6-4342-B048-85BDC9FD1C3A}</a:tableStyleId>
              </a:tblPr>
              <a:tblGrid>
                <a:gridCol w="2637974">
                  <a:extLst>
                    <a:ext uri="{9D8B030D-6E8A-4147-A177-3AD203B41FA5}">
                      <a16:colId xmlns:a16="http://schemas.microsoft.com/office/drawing/2014/main" val="3862699012"/>
                    </a:ext>
                  </a:extLst>
                </a:gridCol>
                <a:gridCol w="2637974">
                  <a:extLst>
                    <a:ext uri="{9D8B030D-6E8A-4147-A177-3AD203B41FA5}">
                      <a16:colId xmlns:a16="http://schemas.microsoft.com/office/drawing/2014/main" val="636711528"/>
                    </a:ext>
                  </a:extLst>
                </a:gridCol>
                <a:gridCol w="2637974">
                  <a:extLst>
                    <a:ext uri="{9D8B030D-6E8A-4147-A177-3AD203B41FA5}">
                      <a16:colId xmlns:a16="http://schemas.microsoft.com/office/drawing/2014/main" val="3255164374"/>
                    </a:ext>
                  </a:extLst>
                </a:gridCol>
              </a:tblGrid>
              <a:tr h="445391">
                <a:tc>
                  <a:txBody>
                    <a:bodyPr/>
                    <a:lstStyle/>
                    <a:p>
                      <a:r>
                        <a:rPr lang="en-US" sz="1600" dirty="0" smtClean="0"/>
                        <a:t>Question </a:t>
                      </a:r>
                      <a:endParaRPr lang="en-US" sz="1600" dirty="0"/>
                    </a:p>
                  </a:txBody>
                  <a:tcPr/>
                </a:tc>
                <a:tc>
                  <a:txBody>
                    <a:bodyPr/>
                    <a:lstStyle/>
                    <a:p>
                      <a:r>
                        <a:rPr lang="en-US" sz="1600" dirty="0" smtClean="0"/>
                        <a:t>Y/N</a:t>
                      </a:r>
                      <a:endParaRPr lang="en-US" sz="1600" dirty="0"/>
                    </a:p>
                  </a:txBody>
                  <a:tcPr/>
                </a:tc>
                <a:tc>
                  <a:txBody>
                    <a:bodyPr/>
                    <a:lstStyle/>
                    <a:p>
                      <a:r>
                        <a:rPr lang="en-US" sz="1600" dirty="0" smtClean="0"/>
                        <a:t>Recommendation </a:t>
                      </a:r>
                      <a:endParaRPr lang="en-US" sz="1600" dirty="0"/>
                    </a:p>
                  </a:txBody>
                  <a:tcPr/>
                </a:tc>
                <a:extLst>
                  <a:ext uri="{0D108BD9-81ED-4DB2-BD59-A6C34878D82A}">
                    <a16:rowId xmlns:a16="http://schemas.microsoft.com/office/drawing/2014/main" val="3893894847"/>
                  </a:ext>
                </a:extLst>
              </a:tr>
              <a:tr h="1104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At any time in your life has a health care worker ever told you were HIV positive? </a:t>
                      </a:r>
                    </a:p>
                    <a:p>
                      <a:endParaRPr lang="en-US" sz="1600" dirty="0"/>
                    </a:p>
                  </a:txBody>
                  <a:tcPr/>
                </a:tc>
                <a:tc>
                  <a:txBody>
                    <a:bodyPr/>
                    <a:lstStyle/>
                    <a:p>
                      <a:endParaRPr lang="en-US" sz="1600" dirty="0"/>
                    </a:p>
                  </a:txBody>
                  <a:tcPr/>
                </a:tc>
                <a:tc>
                  <a:txBody>
                    <a:bodyPr/>
                    <a:lstStyle/>
                    <a:p>
                      <a:r>
                        <a:rPr lang="en-US" sz="1600" kern="1200" dirty="0" smtClean="0">
                          <a:solidFill>
                            <a:schemeClr val="dk1"/>
                          </a:solidFill>
                          <a:effectLst/>
                          <a:latin typeface="+mn-lt"/>
                          <a:ea typeface="+mn-ea"/>
                          <a:cs typeface="+mn-cs"/>
                        </a:rPr>
                        <a:t>If Yes : Confirm if on ART, and re-engage if needed</a:t>
                      </a:r>
                    </a:p>
                    <a:p>
                      <a:r>
                        <a:rPr lang="en-US" sz="1600" kern="1200" dirty="0" smtClean="0">
                          <a:solidFill>
                            <a:schemeClr val="dk1"/>
                          </a:solidFill>
                          <a:effectLst/>
                          <a:latin typeface="+mn-lt"/>
                          <a:ea typeface="+mn-ea"/>
                          <a:cs typeface="+mn-cs"/>
                        </a:rPr>
                        <a:t> </a:t>
                      </a:r>
                    </a:p>
                    <a:p>
                      <a:r>
                        <a:rPr lang="en-US" sz="1600" kern="1200" dirty="0" smtClean="0">
                          <a:solidFill>
                            <a:schemeClr val="dk1"/>
                          </a:solidFill>
                          <a:effectLst/>
                          <a:latin typeface="+mn-lt"/>
                          <a:ea typeface="+mn-ea"/>
                          <a:cs typeface="+mn-cs"/>
                        </a:rPr>
                        <a:t>If No: Go to next question</a:t>
                      </a:r>
                      <a:endParaRPr lang="en-US" sz="1600" dirty="0"/>
                    </a:p>
                  </a:txBody>
                  <a:tcPr/>
                </a:tc>
                <a:extLst>
                  <a:ext uri="{0D108BD9-81ED-4DB2-BD59-A6C34878D82A}">
                    <a16:rowId xmlns:a16="http://schemas.microsoft.com/office/drawing/2014/main" val="2772206485"/>
                  </a:ext>
                </a:extLst>
              </a:tr>
              <a:tr h="838200">
                <a:tc>
                  <a:txBody>
                    <a:bodyPr/>
                    <a:lstStyle/>
                    <a:p>
                      <a:r>
                        <a:rPr lang="en-US" sz="1600" dirty="0" smtClean="0"/>
                        <a:t>In the last year*, has a healthcare provider tested you for HIV?</a:t>
                      </a:r>
                      <a:endParaRPr lang="en-US" sz="1600" dirty="0"/>
                    </a:p>
                  </a:txBody>
                  <a:tcPr/>
                </a:tc>
                <a:tc>
                  <a:txBody>
                    <a:bodyPr/>
                    <a:lstStyle/>
                    <a:p>
                      <a:endParaRPr lang="en-US" sz="1600"/>
                    </a:p>
                  </a:txBody>
                  <a:tcPr/>
                </a:tc>
                <a:tc>
                  <a:txBody>
                    <a:bodyPr/>
                    <a:lstStyle/>
                    <a:p>
                      <a:r>
                        <a:rPr lang="en-US" sz="1600" kern="1200" dirty="0" smtClean="0">
                          <a:solidFill>
                            <a:schemeClr val="dk1"/>
                          </a:solidFill>
                          <a:effectLst/>
                          <a:latin typeface="+mn-lt"/>
                          <a:ea typeface="+mn-ea"/>
                          <a:cs typeface="+mn-cs"/>
                        </a:rPr>
                        <a:t>If No: test for HIV</a:t>
                      </a:r>
                    </a:p>
                    <a:p>
                      <a:endParaRPr lang="en-US" sz="1600" kern="1200" dirty="0" smtClean="0">
                        <a:solidFill>
                          <a:schemeClr val="dk1"/>
                        </a:solidFill>
                        <a:effectLst/>
                        <a:latin typeface="+mn-lt"/>
                        <a:ea typeface="+mn-ea"/>
                        <a:cs typeface="+mn-cs"/>
                      </a:endParaRPr>
                    </a:p>
                    <a:p>
                      <a:r>
                        <a:rPr lang="en-US" sz="1600" kern="1200" dirty="0" smtClean="0">
                          <a:solidFill>
                            <a:schemeClr val="dk1"/>
                          </a:solidFill>
                          <a:effectLst/>
                          <a:latin typeface="+mn-lt"/>
                          <a:ea typeface="+mn-ea"/>
                          <a:cs typeface="+mn-cs"/>
                        </a:rPr>
                        <a:t>If Yes: Go to next question</a:t>
                      </a:r>
                      <a:endParaRPr lang="en-US" sz="1600" dirty="0"/>
                    </a:p>
                  </a:txBody>
                  <a:tcPr/>
                </a:tc>
                <a:extLst>
                  <a:ext uri="{0D108BD9-81ED-4DB2-BD59-A6C34878D82A}">
                    <a16:rowId xmlns:a16="http://schemas.microsoft.com/office/drawing/2014/main" val="1168205917"/>
                  </a:ext>
                </a:extLst>
              </a:tr>
              <a:tr h="857250">
                <a:tc>
                  <a:txBody>
                    <a:bodyPr/>
                    <a:lstStyle/>
                    <a:p>
                      <a:r>
                        <a:rPr lang="en-US" sz="1600" kern="1200" dirty="0" smtClean="0">
                          <a:solidFill>
                            <a:schemeClr val="dk1"/>
                          </a:solidFill>
                          <a:effectLst/>
                          <a:latin typeface="+mn-lt"/>
                          <a:ea typeface="+mn-ea"/>
                          <a:cs typeface="+mn-cs"/>
                        </a:rPr>
                        <a:t>Does the client have documentation of negative prior HIV test?</a:t>
                      </a:r>
                      <a:endParaRPr lang="en-US" sz="1600" dirty="0"/>
                    </a:p>
                  </a:txBody>
                  <a:tcPr/>
                </a:tc>
                <a:tc>
                  <a:txBody>
                    <a:bodyPr/>
                    <a:lstStyle/>
                    <a:p>
                      <a:endParaRPr lang="en-US" sz="1600" dirty="0"/>
                    </a:p>
                  </a:txBody>
                  <a:tcPr/>
                </a:tc>
                <a:tc>
                  <a:txBody>
                    <a:bodyPr/>
                    <a:lstStyle/>
                    <a:p>
                      <a:r>
                        <a:rPr lang="en-US" sz="1600" dirty="0" smtClean="0"/>
                        <a:t>If No: test for HIV </a:t>
                      </a:r>
                    </a:p>
                    <a:p>
                      <a:r>
                        <a:rPr lang="en-US" sz="1600" dirty="0" smtClean="0"/>
                        <a:t>If Yes: Screen Further for</a:t>
                      </a:r>
                      <a:r>
                        <a:rPr lang="en-US" sz="1600" baseline="0" dirty="0" smtClean="0"/>
                        <a:t> STI, TB and recent exposure </a:t>
                      </a:r>
                      <a:endParaRPr lang="en-US" sz="1600" dirty="0"/>
                    </a:p>
                  </a:txBody>
                  <a:tcPr/>
                </a:tc>
                <a:extLst>
                  <a:ext uri="{0D108BD9-81ED-4DB2-BD59-A6C34878D82A}">
                    <a16:rowId xmlns:a16="http://schemas.microsoft.com/office/drawing/2014/main" val="1464270254"/>
                  </a:ext>
                </a:extLst>
              </a:tr>
              <a:tr h="485505">
                <a:tc>
                  <a:txBody>
                    <a:bodyPr/>
                    <a:lstStyle/>
                    <a:p>
                      <a:endParaRPr lang="en-US" dirty="0"/>
                    </a:p>
                  </a:txBody>
                  <a:tcPr/>
                </a:tc>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txBody>
                  <a:tcPr/>
                </a:tc>
                <a:tc>
                  <a:txBody>
                    <a:bodyPr/>
                    <a:lstStyle/>
                    <a:p>
                      <a:endParaRPr lang="en-US" dirty="0"/>
                    </a:p>
                  </a:txBody>
                  <a:tcPr/>
                </a:tc>
                <a:extLst>
                  <a:ext uri="{0D108BD9-81ED-4DB2-BD59-A6C34878D82A}">
                    <a16:rowId xmlns:a16="http://schemas.microsoft.com/office/drawing/2014/main" val="2399852231"/>
                  </a:ext>
                </a:extLst>
              </a:tr>
            </a:tbl>
          </a:graphicData>
        </a:graphic>
      </p:graphicFrame>
      <p:pic>
        <p:nvPicPr>
          <p:cNvPr id="5" name="Picture 4"/>
          <p:cNvPicPr>
            <a:picLocks noChangeAspect="1"/>
          </p:cNvPicPr>
          <p:nvPr/>
        </p:nvPicPr>
        <p:blipFill>
          <a:blip r:embed="rId2"/>
          <a:stretch>
            <a:fillRect/>
          </a:stretch>
        </p:blipFill>
        <p:spPr>
          <a:xfrm>
            <a:off x="642249" y="5130799"/>
            <a:ext cx="2672451" cy="1549746"/>
          </a:xfrm>
          <a:prstGeom prst="rect">
            <a:avLst/>
          </a:prstGeom>
        </p:spPr>
      </p:pic>
      <p:sp>
        <p:nvSpPr>
          <p:cNvPr id="6" name="Right Arrow 5"/>
          <p:cNvSpPr/>
          <p:nvPr/>
        </p:nvSpPr>
        <p:spPr>
          <a:xfrm>
            <a:off x="3761786" y="5744971"/>
            <a:ext cx="1831911" cy="56905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096000" y="5667693"/>
            <a:ext cx="2575249" cy="646331"/>
          </a:xfrm>
          <a:prstGeom prst="rect">
            <a:avLst/>
          </a:prstGeom>
          <a:noFill/>
        </p:spPr>
        <p:txBody>
          <a:bodyPr wrap="square" rtlCol="0">
            <a:spAutoFit/>
          </a:bodyPr>
          <a:lstStyle/>
          <a:p>
            <a:r>
              <a:rPr lang="en-US" dirty="0" smtClean="0"/>
              <a:t>If YES to any 1 of these, test for HIV </a:t>
            </a:r>
            <a:endParaRPr lang="en-US" dirty="0"/>
          </a:p>
        </p:txBody>
      </p:sp>
      <p:sp>
        <p:nvSpPr>
          <p:cNvPr id="8" name="Rectangle 7"/>
          <p:cNvSpPr/>
          <p:nvPr/>
        </p:nvSpPr>
        <p:spPr>
          <a:xfrm>
            <a:off x="8671249" y="3516682"/>
            <a:ext cx="2797629" cy="486150"/>
          </a:xfrm>
          <a:prstGeom prst="rect">
            <a:avLst/>
          </a:prstGeom>
          <a:solidFill>
            <a:schemeClr val="accent2">
              <a:lumMod val="20000"/>
              <a:lumOff val="80000"/>
            </a:schemeClr>
          </a:solidFill>
        </p:spPr>
        <p:txBody>
          <a:bodyPr wrap="square">
            <a:spAutoFit/>
          </a:bodyPr>
          <a:lstStyle/>
          <a:p>
            <a:r>
              <a:rPr lang="en-US" sz="900" dirty="0" smtClean="0">
                <a:effectLst/>
                <a:latin typeface="Calibri" panose="020F0502020204030204" pitchFamily="34" charset="0"/>
                <a:ea typeface="Calibri" panose="020F0502020204030204" pitchFamily="34" charset="0"/>
              </a:rPr>
              <a:t>*</a:t>
            </a:r>
            <a:r>
              <a:rPr lang="en-US" sz="900" b="1" dirty="0" smtClean="0">
                <a:effectLst/>
                <a:latin typeface="Calibri" panose="020F0502020204030204" pitchFamily="34" charset="0"/>
                <a:ea typeface="Calibri" panose="020F0502020204030204" pitchFamily="34" charset="0"/>
              </a:rPr>
              <a:t>E</a:t>
            </a:r>
            <a:r>
              <a:rPr lang="en-US" sz="800" b="1" dirty="0" smtClean="0">
                <a:effectLst/>
                <a:latin typeface="Calibri" panose="020F0502020204030204" pitchFamily="34" charset="0"/>
                <a:ea typeface="Calibri" panose="020F0502020204030204" pitchFamily="34" charset="0"/>
              </a:rPr>
              <a:t>mphasize the change from 3 months to 12 months as this aligns with the National HTS Testing Retesting Guidelines of annual testing in absence of recent risk </a:t>
            </a:r>
            <a:endParaRPr lang="en-US" sz="800" b="1" dirty="0"/>
          </a:p>
        </p:txBody>
      </p:sp>
    </p:spTree>
    <p:extLst>
      <p:ext uri="{BB962C8B-B14F-4D97-AF65-F5344CB8AC3E}">
        <p14:creationId xmlns:p14="http://schemas.microsoft.com/office/powerpoint/2010/main" val="11796288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969344"/>
          </a:xfrm>
        </p:spPr>
        <p:txBody>
          <a:bodyPr>
            <a:normAutofit/>
          </a:bodyPr>
          <a:lstStyle/>
          <a:p>
            <a:pPr algn="ctr"/>
            <a:r>
              <a:rPr lang="en-US" dirty="0" smtClean="0"/>
              <a:t>What Is Index Testing?</a:t>
            </a:r>
            <a:endParaRPr lang="en-US" dirty="0"/>
          </a:p>
        </p:txBody>
      </p:sp>
      <p:sp>
        <p:nvSpPr>
          <p:cNvPr id="3" name="Content Placeholder 2"/>
          <p:cNvSpPr>
            <a:spLocks noGrp="1"/>
          </p:cNvSpPr>
          <p:nvPr>
            <p:ph idx="1"/>
          </p:nvPr>
        </p:nvSpPr>
        <p:spPr>
          <a:xfrm>
            <a:off x="696067" y="1468877"/>
            <a:ext cx="10753725" cy="1060315"/>
          </a:xfrm>
        </p:spPr>
        <p:txBody>
          <a:bodyPr>
            <a:normAutofit/>
          </a:bodyPr>
          <a:lstStyle/>
          <a:p>
            <a:pPr marL="0" indent="0" algn="ctr">
              <a:buNone/>
            </a:pPr>
            <a:r>
              <a:rPr lang="en-US" sz="5400" dirty="0" smtClean="0"/>
              <a:t>Index ≠ Household</a:t>
            </a:r>
          </a:p>
          <a:p>
            <a:pPr marL="0" indent="0" algn="ctr">
              <a:buNone/>
            </a:pPr>
            <a:endParaRPr lang="en-US" sz="5400" dirty="0"/>
          </a:p>
        </p:txBody>
      </p:sp>
      <p:sp>
        <p:nvSpPr>
          <p:cNvPr id="4" name="TextBox 3"/>
          <p:cNvSpPr txBox="1"/>
          <p:nvPr/>
        </p:nvSpPr>
        <p:spPr>
          <a:xfrm>
            <a:off x="7422204" y="9400500"/>
            <a:ext cx="2449559" cy="12230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nvGrpSpPr>
          <p:cNvPr id="25" name="Group 24"/>
          <p:cNvGrpSpPr/>
          <p:nvPr/>
        </p:nvGrpSpPr>
        <p:grpSpPr>
          <a:xfrm>
            <a:off x="4835004" y="3297677"/>
            <a:ext cx="2247089" cy="3434659"/>
            <a:chOff x="4835004" y="3297677"/>
            <a:chExt cx="2247089" cy="3434659"/>
          </a:xfrm>
        </p:grpSpPr>
        <p:pic>
          <p:nvPicPr>
            <p:cNvPr id="1026" name="Picture 2" descr="Image result for stick figure clip 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9600" y="3297677"/>
              <a:ext cx="1177899" cy="2347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835004" y="5778229"/>
              <a:ext cx="22470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Calibri Light" panose="020F0302020204030204"/>
                  <a:ea typeface="+mn-ea"/>
                  <a:cs typeface="+mn-cs"/>
                </a:rPr>
                <a:t>HIV-positive index client</a:t>
              </a:r>
              <a:endParaRPr kumimoji="0" lang="en-US" sz="28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grpSp>
        <p:nvGrpSpPr>
          <p:cNvPr id="28" name="Group 27"/>
          <p:cNvGrpSpPr/>
          <p:nvPr/>
        </p:nvGrpSpPr>
        <p:grpSpPr>
          <a:xfrm>
            <a:off x="1843392" y="2529192"/>
            <a:ext cx="3643904" cy="2202083"/>
            <a:chOff x="1843392" y="2529192"/>
            <a:chExt cx="3643904" cy="2202083"/>
          </a:xfrm>
        </p:grpSpPr>
        <p:pic>
          <p:nvPicPr>
            <p:cNvPr id="8" name="Picture 7"/>
            <p:cNvPicPr>
              <a:picLocks noChangeAspect="1"/>
            </p:cNvPicPr>
            <p:nvPr/>
          </p:nvPicPr>
          <p:blipFill>
            <a:blip r:embed="rId4"/>
            <a:stretch>
              <a:fillRect/>
            </a:stretch>
          </p:blipFill>
          <p:spPr>
            <a:xfrm>
              <a:off x="1843392" y="2529192"/>
              <a:ext cx="1276594" cy="2081719"/>
            </a:xfrm>
            <a:prstGeom prst="rect">
              <a:avLst/>
            </a:prstGeom>
          </p:spPr>
        </p:pic>
        <p:cxnSp>
          <p:nvCxnSpPr>
            <p:cNvPr id="10" name="Straight Arrow Connector 9"/>
            <p:cNvCxnSpPr/>
            <p:nvPr/>
          </p:nvCxnSpPr>
          <p:spPr>
            <a:xfrm flipH="1" flipV="1">
              <a:off x="3119986" y="3670961"/>
              <a:ext cx="1935804" cy="106031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43696">
              <a:off x="3275038" y="3588676"/>
              <a:ext cx="221225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Calibri Light" panose="020F0302020204030204"/>
                  <a:ea typeface="+mn-ea"/>
                  <a:cs typeface="+mn-cs"/>
                </a:rPr>
                <a:t>Sex partner(s)</a:t>
              </a:r>
              <a:endParaRPr kumimoji="0" lang="en-US" sz="28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grpSp>
        <p:nvGrpSpPr>
          <p:cNvPr id="27" name="Group 26"/>
          <p:cNvGrpSpPr/>
          <p:nvPr/>
        </p:nvGrpSpPr>
        <p:grpSpPr>
          <a:xfrm>
            <a:off x="6180581" y="2231675"/>
            <a:ext cx="4439858" cy="2677567"/>
            <a:chOff x="6180581" y="2231675"/>
            <a:chExt cx="4439858" cy="2677567"/>
          </a:xfrm>
        </p:grpSpPr>
        <p:pic>
          <p:nvPicPr>
            <p:cNvPr id="13" name="Picture 12"/>
            <p:cNvPicPr>
              <a:picLocks noChangeAspect="1"/>
            </p:cNvPicPr>
            <p:nvPr/>
          </p:nvPicPr>
          <p:blipFill>
            <a:blip r:embed="rId5"/>
            <a:stretch>
              <a:fillRect/>
            </a:stretch>
          </p:blipFill>
          <p:spPr>
            <a:xfrm>
              <a:off x="9448710" y="2231675"/>
              <a:ext cx="1171729" cy="1303755"/>
            </a:xfrm>
            <a:prstGeom prst="rect">
              <a:avLst/>
            </a:prstGeom>
          </p:spPr>
        </p:pic>
        <p:pic>
          <p:nvPicPr>
            <p:cNvPr id="14" name="Picture 13"/>
            <p:cNvPicPr>
              <a:picLocks noChangeAspect="1"/>
            </p:cNvPicPr>
            <p:nvPr/>
          </p:nvPicPr>
          <p:blipFill>
            <a:blip r:embed="rId6"/>
            <a:stretch>
              <a:fillRect/>
            </a:stretch>
          </p:blipFill>
          <p:spPr>
            <a:xfrm>
              <a:off x="8396748" y="2255408"/>
              <a:ext cx="987962" cy="1839063"/>
            </a:xfrm>
            <a:prstGeom prst="rect">
              <a:avLst/>
            </a:prstGeom>
          </p:spPr>
        </p:pic>
        <p:cxnSp>
          <p:nvCxnSpPr>
            <p:cNvPr id="16" name="Straight Arrow Connector 15"/>
            <p:cNvCxnSpPr/>
            <p:nvPr/>
          </p:nvCxnSpPr>
          <p:spPr>
            <a:xfrm flipV="1">
              <a:off x="6447182" y="3297677"/>
              <a:ext cx="1949566" cy="16115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19187836">
              <a:off x="6180581" y="2948642"/>
              <a:ext cx="249620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Calibri Light" panose="020F0302020204030204"/>
                  <a:ea typeface="+mn-ea"/>
                  <a:cs typeface="+mn-cs"/>
                </a:rPr>
                <a:t>Needle sharing partner(s)</a:t>
              </a:r>
              <a:endParaRPr kumimoji="0" lang="en-US" sz="28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grpSp>
        <p:nvGrpSpPr>
          <p:cNvPr id="29" name="Group 28"/>
          <p:cNvGrpSpPr/>
          <p:nvPr/>
        </p:nvGrpSpPr>
        <p:grpSpPr>
          <a:xfrm>
            <a:off x="6952884" y="4898838"/>
            <a:ext cx="4492072" cy="1667575"/>
            <a:chOff x="6952884" y="4898838"/>
            <a:chExt cx="4492072" cy="1667575"/>
          </a:xfrm>
        </p:grpSpPr>
        <p:pic>
          <p:nvPicPr>
            <p:cNvPr id="12" name="Picture 11"/>
            <p:cNvPicPr>
              <a:picLocks noChangeAspect="1"/>
            </p:cNvPicPr>
            <p:nvPr/>
          </p:nvPicPr>
          <p:blipFill rotWithShape="1">
            <a:blip r:embed="rId7"/>
            <a:srcRect t="1816" b="5649"/>
            <a:stretch/>
          </p:blipFill>
          <p:spPr>
            <a:xfrm>
              <a:off x="9674971" y="4898838"/>
              <a:ext cx="1769985" cy="1552762"/>
            </a:xfrm>
            <a:prstGeom prst="rect">
              <a:avLst/>
            </a:prstGeom>
          </p:spPr>
        </p:pic>
        <p:cxnSp>
          <p:nvCxnSpPr>
            <p:cNvPr id="24" name="Straight Arrow Connector 23"/>
            <p:cNvCxnSpPr/>
            <p:nvPr/>
          </p:nvCxnSpPr>
          <p:spPr>
            <a:xfrm>
              <a:off x="7250413" y="5949894"/>
              <a:ext cx="1823410" cy="1024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952884" y="5181418"/>
              <a:ext cx="291887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Calibri Light" panose="020F0302020204030204"/>
                  <a:ea typeface="+mn-ea"/>
                  <a:cs typeface="+mn-cs"/>
                </a:rPr>
                <a:t>Biologic children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Light" panose="020F03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Calibri Light" panose="020F0302020204030204"/>
                  <a:ea typeface="+mn-ea"/>
                  <a:cs typeface="+mn-cs"/>
                </a:rPr>
                <a:t>(if index=Female)</a:t>
              </a:r>
              <a:endParaRPr kumimoji="0" lang="en-US" sz="28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sp>
        <p:nvSpPr>
          <p:cNvPr id="21" name="TextBox 20"/>
          <p:cNvSpPr txBox="1"/>
          <p:nvPr/>
        </p:nvSpPr>
        <p:spPr>
          <a:xfrm>
            <a:off x="2331737" y="5350696"/>
            <a:ext cx="2592878"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Calibri Light" panose="020F0302020204030204"/>
                <a:ea typeface="+mn-ea"/>
                <a:cs typeface="+mn-cs"/>
              </a:rPr>
              <a:t>Biologic </a:t>
            </a:r>
            <a:r>
              <a:rPr lang="en-US" sz="2800" dirty="0" smtClean="0">
                <a:solidFill>
                  <a:prstClr val="black"/>
                </a:solidFill>
                <a:latin typeface="Calibri Light" panose="020F0302020204030204"/>
              </a:rPr>
              <a:t>mother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smtClean="0">
                <a:solidFill>
                  <a:prstClr val="black"/>
                </a:solidFill>
                <a:latin typeface="Calibri Light" panose="020F0302020204030204"/>
              </a:rPr>
              <a:t>(if index &lt; 15 </a:t>
            </a:r>
            <a:r>
              <a:rPr lang="en-US" sz="2800" dirty="0" err="1" smtClean="0">
                <a:solidFill>
                  <a:prstClr val="black"/>
                </a:solidFill>
                <a:latin typeface="Calibri Light" panose="020F0302020204030204"/>
              </a:rPr>
              <a:t>yr</a:t>
            </a:r>
            <a:r>
              <a:rPr lang="en-US" sz="2800" dirty="0" smtClean="0">
                <a:solidFill>
                  <a:prstClr val="black"/>
                </a:solidFill>
                <a:latin typeface="Calibri Light" panose="020F0302020204030204"/>
              </a:rPr>
              <a:t>)</a:t>
            </a:r>
            <a:endParaRPr kumimoji="0" lang="en-US" sz="28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nvGrpSpPr>
          <p:cNvPr id="6" name="Group 5"/>
          <p:cNvGrpSpPr/>
          <p:nvPr/>
        </p:nvGrpSpPr>
        <p:grpSpPr>
          <a:xfrm>
            <a:off x="575830" y="4692774"/>
            <a:ext cx="1166443" cy="1839063"/>
            <a:chOff x="575830" y="4692774"/>
            <a:chExt cx="1166443" cy="1839063"/>
          </a:xfrm>
        </p:grpSpPr>
        <p:pic>
          <p:nvPicPr>
            <p:cNvPr id="31" name="Picture 30"/>
            <p:cNvPicPr>
              <a:picLocks noChangeAspect="1"/>
            </p:cNvPicPr>
            <p:nvPr/>
          </p:nvPicPr>
          <p:blipFill>
            <a:blip r:embed="rId6"/>
            <a:stretch>
              <a:fillRect/>
            </a:stretch>
          </p:blipFill>
          <p:spPr>
            <a:xfrm>
              <a:off x="575830" y="4692774"/>
              <a:ext cx="987962" cy="1839063"/>
            </a:xfrm>
            <a:prstGeom prst="rect">
              <a:avLst/>
            </a:prstGeom>
          </p:spPr>
        </p:pic>
        <p:pic>
          <p:nvPicPr>
            <p:cNvPr id="23" name="Picture 22"/>
            <p:cNvPicPr>
              <a:picLocks noChangeAspect="1"/>
            </p:cNvPicPr>
            <p:nvPr/>
          </p:nvPicPr>
          <p:blipFill rotWithShape="1">
            <a:blip r:embed="rId7"/>
            <a:srcRect l="-10356" b="4922"/>
            <a:stretch/>
          </p:blipFill>
          <p:spPr>
            <a:xfrm rot="18305827">
              <a:off x="1165741" y="5320496"/>
              <a:ext cx="634668" cy="518397"/>
            </a:xfrm>
            <a:prstGeom prst="rect">
              <a:avLst/>
            </a:prstGeom>
          </p:spPr>
        </p:pic>
      </p:grpSp>
      <p:cxnSp>
        <p:nvCxnSpPr>
          <p:cNvPr id="30" name="Straight Arrow Connector 29"/>
          <p:cNvCxnSpPr/>
          <p:nvPr/>
        </p:nvCxnSpPr>
        <p:spPr>
          <a:xfrm flipH="1">
            <a:off x="2811256" y="6031623"/>
            <a:ext cx="1454618" cy="512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975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0280B11AB954C44BB2ADB61C885D152" ma:contentTypeVersion="4" ma:contentTypeDescription="Create a new document." ma:contentTypeScope="" ma:versionID="cfead2973c910903da55b35a93d47798">
  <xsd:schema xmlns:xsd="http://www.w3.org/2001/XMLSchema" xmlns:xs="http://www.w3.org/2001/XMLSchema" xmlns:p="http://schemas.microsoft.com/office/2006/metadata/properties" xmlns:ns3="86765d95-7958-4d60-b35d-769de0760221" targetNamespace="http://schemas.microsoft.com/office/2006/metadata/properties" ma:root="true" ma:fieldsID="6cec29b86c9d3607b08e73f49c618cbe" ns3:_="">
    <xsd:import namespace="86765d95-7958-4d60-b35d-769de076022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765d95-7958-4d60-b35d-769de07602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C085F1-F107-40E0-9D5A-9D21A3271E22}">
  <ds:schemaRefs>
    <ds:schemaRef ds:uri="http://schemas.microsoft.com/sharepoint/v3/contenttype/forms"/>
  </ds:schemaRefs>
</ds:datastoreItem>
</file>

<file path=customXml/itemProps2.xml><?xml version="1.0" encoding="utf-8"?>
<ds:datastoreItem xmlns:ds="http://schemas.openxmlformats.org/officeDocument/2006/customXml" ds:itemID="{7A2E7C6E-751E-44AE-AD24-51C6E47716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765d95-7958-4d60-b35d-769de07602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5F8433-2D22-4308-B997-2EF7DA4544BB}">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86765d95-7958-4d60-b35d-769de076022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4420</TotalTime>
  <Words>1138</Words>
  <Application>Microsoft Office PowerPoint</Application>
  <PresentationFormat>Widescreen</PresentationFormat>
  <Paragraphs>122</Paragraphs>
  <Slides>16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HIV Case Finding  </vt:lpstr>
      <vt:lpstr>3 Main Testing Approaches</vt:lpstr>
      <vt:lpstr>Strategies for PICT Case Finding </vt:lpstr>
      <vt:lpstr>Strategies for Strengthening Case Finding in Health Facilities</vt:lpstr>
      <vt:lpstr>SIYENZA PICT Strategy </vt:lpstr>
      <vt:lpstr>Tier 1 / Tier 2 Determination  </vt:lpstr>
      <vt:lpstr>Tier 1: Facilities with a less than 80% HIV testing of proportion of the eligible headcount HIV no matter the yield: Universal Screening Approach  </vt:lpstr>
      <vt:lpstr>Tier 2 Facilities: (≥80% of eligible clients have been tested for HIV) but the yield is less than 5%: Targeted Testing Approach  </vt:lpstr>
      <vt:lpstr>What Is Index Testing?</vt:lpstr>
      <vt:lpstr>What are the 7 steps of index testing?</vt:lpstr>
      <vt:lpstr>What is the Difference Between Passive and Active  Models of Index Testing Services?</vt:lpstr>
      <vt:lpstr>Using Cascades to Monitor the Quality of Index Testing</vt:lpstr>
      <vt:lpstr>Seven Tips for Partner Elicitation</vt:lpstr>
      <vt:lpstr>Use Humor and Appropriate Slang to Probe and Make the Client Feel Comfortable</vt:lpstr>
      <vt:lpstr>Tools Available to Support Index Testing</vt:lpstr>
      <vt:lpstr>Other best practices for index testing</vt:lpstr>
    </vt:vector>
  </TitlesOfParts>
  <Company>Centers for Disease Control and Prevention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Finding</dc:title>
  <dc:creator>Khanyile, Nompumelelo (CDC/DDPHSIS/CGH/DGHT)</dc:creator>
  <cp:lastModifiedBy>Grund, Jonathan (CDC/DDPHSIS/CGH/DGHT)</cp:lastModifiedBy>
  <cp:revision>32</cp:revision>
  <dcterms:created xsi:type="dcterms:W3CDTF">2019-07-09T08:07:35Z</dcterms:created>
  <dcterms:modified xsi:type="dcterms:W3CDTF">2019-07-29T06:07:03Z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0x010100B0280B11AB954C44BB2ADB61C885D152</vt:lpwstr>
  </property>
</Properties>
</file>